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39" autoAdjust="0"/>
    <p:restoredTop sz="94660"/>
  </p:normalViewPr>
  <p:slideViewPr>
    <p:cSldViewPr snapToGrid="0">
      <p:cViewPr varScale="1">
        <p:scale>
          <a:sx n="61" d="100"/>
          <a:sy n="61" d="100"/>
        </p:scale>
        <p:origin x="72" y="276"/>
      </p:cViewPr>
      <p:guideLst/>
    </p:cSldViewPr>
  </p:slideViewPr>
  <p:notesTextViewPr>
    <p:cViewPr>
      <p:scale>
        <a:sx n="1" d="1"/>
        <a:sy n="1" d="1"/>
      </p:scale>
      <p:origin x="0" y="-312"/>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4681AB-20EB-414A-9164-C7EA5D424A5D}" type="datetimeFigureOut">
              <a:rPr lang="en-US" smtClean="0"/>
              <a:t>4/1/2018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11AC26-7F5D-4355-8057-B28FB1EEB32F}" type="slidenum">
              <a:rPr lang="en-US" smtClean="0"/>
              <a:t>‹#›</a:t>
            </a:fld>
            <a:endParaRPr lang="en-US"/>
          </a:p>
        </p:txBody>
      </p:sp>
    </p:spTree>
    <p:extLst>
      <p:ext uri="{BB962C8B-B14F-4D97-AF65-F5344CB8AC3E}">
        <p14:creationId xmlns:p14="http://schemas.microsoft.com/office/powerpoint/2010/main" val="343898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Stimulant drugs interact with not only the brain but also the body to alter behaviors, moods and emotions by altering brain chemistry, together with an individual’s perceptions, as well as, by affecting the manner in which persons interact with others. The stimulant drugs may in some cases slow down and in other cases speed up the users’ central nervous system. There are a wide range of stimulant drugs that include cocaine, amphetamines, caffeine, in addition to alcohol. In this presentation, focus will be directed on the impact of cocaine on the central nervous system.</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611AC26-7F5D-4355-8057-B28FB1EEB32F}" type="slidenum">
              <a:rPr lang="en-US" smtClean="0"/>
              <a:t>2</a:t>
            </a:fld>
            <a:endParaRPr lang="en-US"/>
          </a:p>
        </p:txBody>
      </p:sp>
    </p:spTree>
    <p:extLst>
      <p:ext uri="{BB962C8B-B14F-4D97-AF65-F5344CB8AC3E}">
        <p14:creationId xmlns:p14="http://schemas.microsoft.com/office/powerpoint/2010/main" val="430312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Cocaine is a highly addictive stimulant drug. It is prepared from coco plant leaves. Even though healthcare providers can utilize it for genuine medical purposes like local anesthesia for certain surgeries, it is classified as an illegal drug. Physically, cocaine appears like a white, fine, crystal powder. Mostly, street dealers mix it with other things such as talcum powder, cornstarch and flour for the purposes of increasing profits. Its popular nicknames are crack, cock, blow, and snow.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611AC26-7F5D-4355-8057-B28FB1EEB32F}" type="slidenum">
              <a:rPr lang="en-US" smtClean="0"/>
              <a:t>3</a:t>
            </a:fld>
            <a:endParaRPr lang="en-US"/>
          </a:p>
        </p:txBody>
      </p:sp>
    </p:spTree>
    <p:extLst>
      <p:ext uri="{BB962C8B-B14F-4D97-AF65-F5344CB8AC3E}">
        <p14:creationId xmlns:p14="http://schemas.microsoft.com/office/powerpoint/2010/main" val="26915829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Cocaine users snort its powder through the nose. In other cases, they rub the cocaine into their gums. Other users dissolve it within water and inject themselves so that it can directly get into the bloodstream. When cocaine is in the form of a rock crystal, it can be smoked.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611AC26-7F5D-4355-8057-B28FB1EEB32F}" type="slidenum">
              <a:rPr lang="en-US" smtClean="0"/>
              <a:t>4</a:t>
            </a:fld>
            <a:endParaRPr lang="en-US"/>
          </a:p>
        </p:txBody>
      </p:sp>
    </p:spTree>
    <p:extLst>
      <p:ext uri="{BB962C8B-B14F-4D97-AF65-F5344CB8AC3E}">
        <p14:creationId xmlns:p14="http://schemas.microsoft.com/office/powerpoint/2010/main" val="14428730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A great number of persons start using cocaine to experience the impact of the drug, specifically the manner in which it brings changes to their moods. Others use cocaine in order to be able to perform tasks more quickly. Others have the desire to feel more energized. However, cocaine is associated with a wide range of hazardous side effects.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611AC26-7F5D-4355-8057-B28FB1EEB32F}" type="slidenum">
              <a:rPr lang="en-US" smtClean="0"/>
              <a:t>5</a:t>
            </a:fld>
            <a:endParaRPr lang="en-US"/>
          </a:p>
        </p:txBody>
      </p:sp>
    </p:spTree>
    <p:extLst>
      <p:ext uri="{BB962C8B-B14F-4D97-AF65-F5344CB8AC3E}">
        <p14:creationId xmlns:p14="http://schemas.microsoft.com/office/powerpoint/2010/main" val="40405134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Every drug has a negative impact on the nervous system. However, just several of them can match the sensational effect of cocaine. This is because cocaine is part of the most addictive, potent, as well as, unpredictable recreational drugs. Therefore, it has the potential of causing the most weighty and irreparable damage to nervous system. The damaged caused to the nervous system remains the same irrespective of whether the cocaine is smoked, snorted or injected. </a:t>
            </a:r>
            <a:endParaRPr lang="en-US" dirty="0"/>
          </a:p>
        </p:txBody>
      </p:sp>
      <p:sp>
        <p:nvSpPr>
          <p:cNvPr id="4" name="Slide Number Placeholder 3"/>
          <p:cNvSpPr>
            <a:spLocks noGrp="1"/>
          </p:cNvSpPr>
          <p:nvPr>
            <p:ph type="sldNum" sz="quarter" idx="10"/>
          </p:nvPr>
        </p:nvSpPr>
        <p:spPr/>
        <p:txBody>
          <a:bodyPr/>
          <a:lstStyle/>
          <a:p>
            <a:fld id="{3611AC26-7F5D-4355-8057-B28FB1EEB32F}" type="slidenum">
              <a:rPr lang="en-US" smtClean="0"/>
              <a:t>6</a:t>
            </a:fld>
            <a:endParaRPr lang="en-US"/>
          </a:p>
        </p:txBody>
      </p:sp>
    </p:spTree>
    <p:extLst>
      <p:ext uri="{BB962C8B-B14F-4D97-AF65-F5344CB8AC3E}">
        <p14:creationId xmlns:p14="http://schemas.microsoft.com/office/powerpoint/2010/main" val="3767724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Brain’s mesolimbic dopamine system, which is its reward pathway, gets stimulated by every type of reinforcing stimuli, like sex, food, and stimulant drugs like cocaine. The aforementioned pathway springs within an area around the midbrain termed as the ventral tegmental area and prolongs to the nucleus </a:t>
            </a:r>
            <a:r>
              <a:rPr lang="en-US" dirty="0" err="1" smtClean="0">
                <a:latin typeface="Times New Roman" panose="02020603050405020304" pitchFamily="18" charset="0"/>
                <a:cs typeface="Times New Roman" panose="02020603050405020304" pitchFamily="18" charset="0"/>
              </a:rPr>
              <a:t>accumbens</a:t>
            </a:r>
            <a:r>
              <a:rPr lang="en-US" dirty="0" smtClean="0">
                <a:latin typeface="Times New Roman" panose="02020603050405020304" pitchFamily="18" charset="0"/>
                <a:cs typeface="Times New Roman" panose="02020603050405020304" pitchFamily="18" charset="0"/>
              </a:rPr>
              <a:t>, which is part of the brain’s major reward areas. In addition, the circuit regulates emotions, as well as, motivation.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611AC26-7F5D-4355-8057-B28FB1EEB32F}" type="slidenum">
              <a:rPr lang="en-US" smtClean="0"/>
              <a:t>7</a:t>
            </a:fld>
            <a:endParaRPr lang="en-US"/>
          </a:p>
        </p:txBody>
      </p:sp>
    </p:spTree>
    <p:extLst>
      <p:ext uri="{BB962C8B-B14F-4D97-AF65-F5344CB8AC3E}">
        <p14:creationId xmlns:p14="http://schemas.microsoft.com/office/powerpoint/2010/main" val="68725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Within the regular communication process, a neuron releases dopamine into the synapse. Synapse refers to the small gap between neurons. The dopamine binds to unique proteins referred to as dopamine receptors within the neighboring neuron. Within that procedure, dopamine functions as a chemical messenger that carries a signal from one neuron to the other.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611AC26-7F5D-4355-8057-B28FB1EEB32F}" type="slidenum">
              <a:rPr lang="en-US" smtClean="0"/>
              <a:t>8</a:t>
            </a:fld>
            <a:endParaRPr lang="en-US"/>
          </a:p>
        </p:txBody>
      </p:sp>
    </p:spTree>
    <p:extLst>
      <p:ext uri="{BB962C8B-B14F-4D97-AF65-F5344CB8AC3E}">
        <p14:creationId xmlns:p14="http://schemas.microsoft.com/office/powerpoint/2010/main" val="24987315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Abuse of drugs interferes with the said normal communication. For instance, cocaine binds to the dopamine transporter, whereby it blocks removal of dopamine from synapse. Afterwards, dopamine accumulates within the synapse resulting the production of an amplified signal to receptive neurons. This causes the euphoria experienced immediately after consuming the drug </a:t>
            </a:r>
            <a:r>
              <a:rPr lang="en-US" baseline="0" dirty="0" smtClean="0">
                <a:latin typeface="Times New Roman" panose="02020603050405020304" pitchFamily="18" charset="0"/>
                <a:cs typeface="Times New Roman" panose="02020603050405020304" pitchFamily="18" charset="0"/>
              </a:rPr>
              <a:t>(</a:t>
            </a:r>
            <a:r>
              <a:rPr lang="en-US" sz="1200" dirty="0" smtClean="0">
                <a:latin typeface="Times New Roman" panose="02020603050405020304" pitchFamily="18" charset="0"/>
                <a:cs typeface="Times New Roman" panose="02020603050405020304" pitchFamily="18" charset="0"/>
              </a:rPr>
              <a:t>Erickson, 2018)</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611AC26-7F5D-4355-8057-B28FB1EEB32F}" type="slidenum">
              <a:rPr lang="en-US" smtClean="0"/>
              <a:t>9</a:t>
            </a:fld>
            <a:endParaRPr lang="en-US"/>
          </a:p>
        </p:txBody>
      </p:sp>
    </p:spTree>
    <p:extLst>
      <p:ext uri="{BB962C8B-B14F-4D97-AF65-F5344CB8AC3E}">
        <p14:creationId xmlns:p14="http://schemas.microsoft.com/office/powerpoint/2010/main" val="33356889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Similarly to other drugs, continued use of cocaine has the potential of causing long-term changes within not only the brain’s reward circuit but also other brain systems. This leads to addition. Eventually, the reward circuit gets used to the excess dopamine, which is brought about by cocaine</a:t>
            </a:r>
            <a:r>
              <a:rPr lang="en-US"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Erickson, 2018).</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611AC26-7F5D-4355-8057-B28FB1EEB32F}" type="slidenum">
              <a:rPr lang="en-US" smtClean="0"/>
              <a:t>10</a:t>
            </a:fld>
            <a:endParaRPr lang="en-US"/>
          </a:p>
        </p:txBody>
      </p:sp>
    </p:spTree>
    <p:extLst>
      <p:ext uri="{BB962C8B-B14F-4D97-AF65-F5344CB8AC3E}">
        <p14:creationId xmlns:p14="http://schemas.microsoft.com/office/powerpoint/2010/main" val="1180239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As a result, the users take stronger, as well as, more frequent doses to be able to realize the same high feeling and relief from the initial withdrawal. The withdrawal symptoms are such as: depression, increased appetite, fatigue, slowed thinking, unpleasant dreams, as well as, insomnia.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611AC26-7F5D-4355-8057-B28FB1EEB32F}" type="slidenum">
              <a:rPr lang="en-US" smtClean="0"/>
              <a:t>11</a:t>
            </a:fld>
            <a:endParaRPr lang="en-US"/>
          </a:p>
        </p:txBody>
      </p:sp>
    </p:spTree>
    <p:extLst>
      <p:ext uri="{BB962C8B-B14F-4D97-AF65-F5344CB8AC3E}">
        <p14:creationId xmlns:p14="http://schemas.microsoft.com/office/powerpoint/2010/main" val="39494817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Cocaine addiction can be treated through the use of behavioral therapy. Examples are such as:</a:t>
            </a:r>
          </a:p>
          <a:p>
            <a:r>
              <a:rPr lang="en-US" dirty="0" smtClean="0"/>
              <a:t>•	Cognitive-behavioral therapy</a:t>
            </a:r>
          </a:p>
          <a:p>
            <a:r>
              <a:rPr lang="en-US" dirty="0" smtClean="0"/>
              <a:t>•	Motivational incentives, which involves the provision of rewards to the patients who abstain from drugs.</a:t>
            </a:r>
          </a:p>
          <a:p>
            <a:r>
              <a:rPr lang="en-US" dirty="0" smtClean="0"/>
              <a:t>•	Therapeutic communities-refer to drug free residences within which people being rehabilitated from drug abuse assist one another to not only understand but also change their behaviors</a:t>
            </a:r>
            <a:r>
              <a:rPr lang="en-US" baseline="0" dirty="0" smtClean="0"/>
              <a:t> </a:t>
            </a:r>
            <a:r>
              <a:rPr lang="en-US" sz="1200" dirty="0" smtClean="0">
                <a:latin typeface="Times New Roman" panose="02020603050405020304" pitchFamily="18" charset="0"/>
                <a:cs typeface="Times New Roman" panose="02020603050405020304" pitchFamily="18" charset="0"/>
              </a:rPr>
              <a:t>(Lowinson,</a:t>
            </a: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2005). </a:t>
            </a:r>
            <a:r>
              <a:rPr lang="en-US" dirty="0" smtClean="0"/>
              <a:t> </a:t>
            </a:r>
            <a:endParaRPr lang="en-US" dirty="0"/>
          </a:p>
        </p:txBody>
      </p:sp>
      <p:sp>
        <p:nvSpPr>
          <p:cNvPr id="4" name="Slide Number Placeholder 3"/>
          <p:cNvSpPr>
            <a:spLocks noGrp="1"/>
          </p:cNvSpPr>
          <p:nvPr>
            <p:ph type="sldNum" sz="quarter" idx="10"/>
          </p:nvPr>
        </p:nvSpPr>
        <p:spPr/>
        <p:txBody>
          <a:bodyPr/>
          <a:lstStyle/>
          <a:p>
            <a:fld id="{3611AC26-7F5D-4355-8057-B28FB1EEB32F}" type="slidenum">
              <a:rPr lang="en-US" smtClean="0"/>
              <a:t>12</a:t>
            </a:fld>
            <a:endParaRPr lang="en-US"/>
          </a:p>
        </p:txBody>
      </p:sp>
    </p:spTree>
    <p:extLst>
      <p:ext uri="{BB962C8B-B14F-4D97-AF65-F5344CB8AC3E}">
        <p14:creationId xmlns:p14="http://schemas.microsoft.com/office/powerpoint/2010/main" val="40369795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Besides, the burden the drug places within the hospital emergency rooms, cocaine has far-reaching impacts on the society in general. Some of the ways that cocaine addiction impacts the society are such as</a:t>
            </a:r>
          </a:p>
          <a:p>
            <a:r>
              <a:rPr lang="en-US" dirty="0" smtClean="0">
                <a:latin typeface="Times New Roman" panose="02020603050405020304" pitchFamily="18" charset="0"/>
                <a:cs typeface="Times New Roman" panose="02020603050405020304" pitchFamily="18" charset="0"/>
              </a:rPr>
              <a:t>•	Aggressive or violent behavior due to the cocaine’s stimulant properties.</a:t>
            </a:r>
          </a:p>
          <a:p>
            <a:r>
              <a:rPr lang="en-US" dirty="0" smtClean="0">
                <a:latin typeface="Times New Roman" panose="02020603050405020304" pitchFamily="18" charset="0"/>
                <a:cs typeface="Times New Roman" panose="02020603050405020304" pitchFamily="18" charset="0"/>
              </a:rPr>
              <a:t>•	Lethal accidents while operating machines under intoxication.</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611AC26-7F5D-4355-8057-B28FB1EEB32F}" type="slidenum">
              <a:rPr lang="en-US" smtClean="0"/>
              <a:t>13</a:t>
            </a:fld>
            <a:endParaRPr lang="en-US"/>
          </a:p>
        </p:txBody>
      </p:sp>
    </p:spTree>
    <p:extLst>
      <p:ext uri="{BB962C8B-B14F-4D97-AF65-F5344CB8AC3E}">
        <p14:creationId xmlns:p14="http://schemas.microsoft.com/office/powerpoint/2010/main" val="14856072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Reduced cognitive function, which hampers decision making.</a:t>
            </a:r>
          </a:p>
          <a:p>
            <a:r>
              <a:rPr lang="en-US" dirty="0" smtClean="0"/>
              <a:t>•	Decreased productivity at the workplaces.</a:t>
            </a:r>
          </a:p>
          <a:p>
            <a:r>
              <a:rPr lang="en-US" dirty="0" smtClean="0"/>
              <a:t>•	Increased occupational hazards.</a:t>
            </a:r>
          </a:p>
          <a:p>
            <a:r>
              <a:rPr lang="en-US" dirty="0" smtClean="0"/>
              <a:t>•	Use of taxpayer money, which could otherwise be invested in other projects, to combat cocaine trafficking. </a:t>
            </a:r>
          </a:p>
          <a:p>
            <a:r>
              <a:rPr lang="en-US" dirty="0" smtClean="0"/>
              <a:t> </a:t>
            </a:r>
          </a:p>
          <a:p>
            <a:endParaRPr lang="en-US" dirty="0"/>
          </a:p>
        </p:txBody>
      </p:sp>
      <p:sp>
        <p:nvSpPr>
          <p:cNvPr id="4" name="Slide Number Placeholder 3"/>
          <p:cNvSpPr>
            <a:spLocks noGrp="1"/>
          </p:cNvSpPr>
          <p:nvPr>
            <p:ph type="sldNum" sz="quarter" idx="10"/>
          </p:nvPr>
        </p:nvSpPr>
        <p:spPr/>
        <p:txBody>
          <a:bodyPr/>
          <a:lstStyle/>
          <a:p>
            <a:fld id="{3611AC26-7F5D-4355-8057-B28FB1EEB32F}" type="slidenum">
              <a:rPr lang="en-US" smtClean="0"/>
              <a:t>14</a:t>
            </a:fld>
            <a:endParaRPr lang="en-US"/>
          </a:p>
        </p:txBody>
      </p:sp>
    </p:spTree>
    <p:extLst>
      <p:ext uri="{BB962C8B-B14F-4D97-AF65-F5344CB8AC3E}">
        <p14:creationId xmlns:p14="http://schemas.microsoft.com/office/powerpoint/2010/main" val="38197810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anose="02020603050405020304" pitchFamily="18" charset="0"/>
                <a:cs typeface="Times New Roman" panose="02020603050405020304" pitchFamily="18" charset="0"/>
              </a:rPr>
              <a:t>Some cutting-edge areas of not only science but also brain imaging and genetics are notably advancing people’s understanding of cocaine addiction.  Researchers approximate genetics contribute 42 to 79%of cocaine use, as well as, dependence. Of course, diverse genes are involved (</a:t>
            </a:r>
            <a:r>
              <a:rPr lang="en-US" sz="1200" dirty="0" smtClean="0">
                <a:latin typeface="Times New Roman" panose="02020603050405020304" pitchFamily="18" charset="0"/>
                <a:cs typeface="Times New Roman" panose="02020603050405020304" pitchFamily="18" charset="0"/>
              </a:rPr>
              <a:t>Lowinson,</a:t>
            </a: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2005)</a:t>
            </a:r>
            <a:r>
              <a:rPr lang="en-US" sz="1200" dirty="0" smtClean="0">
                <a:latin typeface="Times New Roman" panose="02020603050405020304" pitchFamily="18" charset="0"/>
                <a:cs typeface="Times New Roman" panose="02020603050405020304" pitchFamily="18" charset="0"/>
              </a:rPr>
              <a:t>.      </a:t>
            </a:r>
            <a:endParaRPr 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611AC26-7F5D-4355-8057-B28FB1EEB32F}" type="slidenum">
              <a:rPr lang="en-US" smtClean="0"/>
              <a:t>15</a:t>
            </a:fld>
            <a:endParaRPr lang="en-US"/>
          </a:p>
        </p:txBody>
      </p:sp>
    </p:spTree>
    <p:extLst>
      <p:ext uri="{BB962C8B-B14F-4D97-AF65-F5344CB8AC3E}">
        <p14:creationId xmlns:p14="http://schemas.microsoft.com/office/powerpoint/2010/main" val="36562539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611AC26-7F5D-4355-8057-B28FB1EEB32F}" type="slidenum">
              <a:rPr lang="en-US" smtClean="0"/>
              <a:t>16</a:t>
            </a:fld>
            <a:endParaRPr lang="en-US"/>
          </a:p>
        </p:txBody>
      </p:sp>
    </p:spTree>
    <p:extLst>
      <p:ext uri="{BB962C8B-B14F-4D97-AF65-F5344CB8AC3E}">
        <p14:creationId xmlns:p14="http://schemas.microsoft.com/office/powerpoint/2010/main" val="33734916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7BCB2DE-2211-44E4-8985-1857629F795A}" type="datetimeFigureOut">
              <a:rPr lang="en-US" smtClean="0"/>
              <a:t>4/1/2018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238435-37BF-4A78-AE31-B64B04325512}" type="slidenum">
              <a:rPr lang="en-US" smtClean="0"/>
              <a:t>‹#›</a:t>
            </a:fld>
            <a:endParaRPr lang="en-US"/>
          </a:p>
        </p:txBody>
      </p:sp>
    </p:spTree>
    <p:extLst>
      <p:ext uri="{BB962C8B-B14F-4D97-AF65-F5344CB8AC3E}">
        <p14:creationId xmlns:p14="http://schemas.microsoft.com/office/powerpoint/2010/main" val="3922104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7BCB2DE-2211-44E4-8985-1857629F795A}" type="datetimeFigureOut">
              <a:rPr lang="en-US" smtClean="0"/>
              <a:t>4/1/2018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238435-37BF-4A78-AE31-B64B04325512}" type="slidenum">
              <a:rPr lang="en-US" smtClean="0"/>
              <a:t>‹#›</a:t>
            </a:fld>
            <a:endParaRPr lang="en-US"/>
          </a:p>
        </p:txBody>
      </p:sp>
    </p:spTree>
    <p:extLst>
      <p:ext uri="{BB962C8B-B14F-4D97-AF65-F5344CB8AC3E}">
        <p14:creationId xmlns:p14="http://schemas.microsoft.com/office/powerpoint/2010/main" val="2857049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BCB2DE-2211-44E4-8985-1857629F795A}" type="datetimeFigureOut">
              <a:rPr lang="en-US" smtClean="0"/>
              <a:t>4/1/2018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238435-37BF-4A78-AE31-B64B04325512}" type="slidenum">
              <a:rPr lang="en-US" smtClean="0"/>
              <a:t>‹#›</a:t>
            </a:fld>
            <a:endParaRPr lang="en-US"/>
          </a:p>
        </p:txBody>
      </p:sp>
    </p:spTree>
    <p:extLst>
      <p:ext uri="{BB962C8B-B14F-4D97-AF65-F5344CB8AC3E}">
        <p14:creationId xmlns:p14="http://schemas.microsoft.com/office/powerpoint/2010/main" val="1125929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7BCB2DE-2211-44E4-8985-1857629F795A}" type="datetimeFigureOut">
              <a:rPr lang="en-US" smtClean="0"/>
              <a:t>4/1/2018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238435-37BF-4A78-AE31-B64B04325512}" type="slidenum">
              <a:rPr lang="en-US" smtClean="0"/>
              <a:t>‹#›</a:t>
            </a:fld>
            <a:endParaRPr lang="en-US"/>
          </a:p>
        </p:txBody>
      </p:sp>
    </p:spTree>
    <p:extLst>
      <p:ext uri="{BB962C8B-B14F-4D97-AF65-F5344CB8AC3E}">
        <p14:creationId xmlns:p14="http://schemas.microsoft.com/office/powerpoint/2010/main" val="37924370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7BCB2DE-2211-44E4-8985-1857629F795A}" type="datetimeFigureOut">
              <a:rPr lang="en-US" smtClean="0"/>
              <a:t>4/1/2018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238435-37BF-4A78-AE31-B64B04325512}" type="slidenum">
              <a:rPr lang="en-US" smtClean="0"/>
              <a:t>‹#›</a:t>
            </a:fld>
            <a:endParaRPr lang="en-US"/>
          </a:p>
        </p:txBody>
      </p:sp>
    </p:spTree>
    <p:extLst>
      <p:ext uri="{BB962C8B-B14F-4D97-AF65-F5344CB8AC3E}">
        <p14:creationId xmlns:p14="http://schemas.microsoft.com/office/powerpoint/2010/main" val="29169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7BCB2DE-2211-44E4-8985-1857629F795A}" type="datetimeFigureOut">
              <a:rPr lang="en-US" smtClean="0"/>
              <a:t>4/1/2018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238435-37BF-4A78-AE31-B64B04325512}" type="slidenum">
              <a:rPr lang="en-US" smtClean="0"/>
              <a:t>‹#›</a:t>
            </a:fld>
            <a:endParaRPr lang="en-US"/>
          </a:p>
        </p:txBody>
      </p:sp>
    </p:spTree>
    <p:extLst>
      <p:ext uri="{BB962C8B-B14F-4D97-AF65-F5344CB8AC3E}">
        <p14:creationId xmlns:p14="http://schemas.microsoft.com/office/powerpoint/2010/main" val="2678538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BCB2DE-2211-44E4-8985-1857629F795A}" type="datetimeFigureOut">
              <a:rPr lang="en-US" smtClean="0"/>
              <a:t>4/1/2018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238435-37BF-4A78-AE31-B64B04325512}" type="slidenum">
              <a:rPr lang="en-US" smtClean="0"/>
              <a:t>‹#›</a:t>
            </a:fld>
            <a:endParaRPr lang="en-US"/>
          </a:p>
        </p:txBody>
      </p:sp>
    </p:spTree>
    <p:extLst>
      <p:ext uri="{BB962C8B-B14F-4D97-AF65-F5344CB8AC3E}">
        <p14:creationId xmlns:p14="http://schemas.microsoft.com/office/powerpoint/2010/main" val="1888567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BCB2DE-2211-44E4-8985-1857629F795A}" type="datetimeFigureOut">
              <a:rPr lang="en-US" smtClean="0"/>
              <a:t>4/1/2018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238435-37BF-4A78-AE31-B64B04325512}" type="slidenum">
              <a:rPr lang="en-US" smtClean="0"/>
              <a:t>‹#›</a:t>
            </a:fld>
            <a:endParaRPr lang="en-US"/>
          </a:p>
        </p:txBody>
      </p:sp>
    </p:spTree>
    <p:extLst>
      <p:ext uri="{BB962C8B-B14F-4D97-AF65-F5344CB8AC3E}">
        <p14:creationId xmlns:p14="http://schemas.microsoft.com/office/powerpoint/2010/main" val="1042182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BCB2DE-2211-44E4-8985-1857629F795A}" type="datetimeFigureOut">
              <a:rPr lang="en-US" smtClean="0"/>
              <a:t>4/1/2018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238435-37BF-4A78-AE31-B64B04325512}" type="slidenum">
              <a:rPr lang="en-US" smtClean="0"/>
              <a:t>‹#›</a:t>
            </a:fld>
            <a:endParaRPr lang="en-US"/>
          </a:p>
        </p:txBody>
      </p:sp>
    </p:spTree>
    <p:extLst>
      <p:ext uri="{BB962C8B-B14F-4D97-AF65-F5344CB8AC3E}">
        <p14:creationId xmlns:p14="http://schemas.microsoft.com/office/powerpoint/2010/main" val="2382457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BCB2DE-2211-44E4-8985-1857629F795A}" type="datetimeFigureOut">
              <a:rPr lang="en-US" smtClean="0"/>
              <a:t>4/1/2018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238435-37BF-4A78-AE31-B64B04325512}" type="slidenum">
              <a:rPr lang="en-US" smtClean="0"/>
              <a:t>‹#›</a:t>
            </a:fld>
            <a:endParaRPr lang="en-US"/>
          </a:p>
        </p:txBody>
      </p:sp>
    </p:spTree>
    <p:extLst>
      <p:ext uri="{BB962C8B-B14F-4D97-AF65-F5344CB8AC3E}">
        <p14:creationId xmlns:p14="http://schemas.microsoft.com/office/powerpoint/2010/main" val="3994752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BCB2DE-2211-44E4-8985-1857629F795A}" type="datetimeFigureOut">
              <a:rPr lang="en-US" smtClean="0"/>
              <a:t>4/1/2018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238435-37BF-4A78-AE31-B64B04325512}"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2945748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BCB2DE-2211-44E4-8985-1857629F795A}" type="datetimeFigureOut">
              <a:rPr lang="en-US" smtClean="0"/>
              <a:t>4/1/2018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238435-37BF-4A78-AE31-B64B04325512}" type="slidenum">
              <a:rPr lang="en-US" smtClean="0"/>
              <a:t>‹#›</a:t>
            </a:fld>
            <a:endParaRPr lang="en-US"/>
          </a:p>
        </p:txBody>
      </p:sp>
    </p:spTree>
    <p:extLst>
      <p:ext uri="{BB962C8B-B14F-4D97-AF65-F5344CB8AC3E}">
        <p14:creationId xmlns:p14="http://schemas.microsoft.com/office/powerpoint/2010/main" val="33884963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BCB2DE-2211-44E4-8985-1857629F795A}" type="datetimeFigureOut">
              <a:rPr lang="en-US" smtClean="0"/>
              <a:t>4/1/2018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238435-37BF-4A78-AE31-B64B04325512}"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673730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BCB2DE-2211-44E4-8985-1857629F795A}" type="datetimeFigureOut">
              <a:rPr lang="en-US" smtClean="0"/>
              <a:t>4/1/2018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238435-37BF-4A78-AE31-B64B04325512}" type="slidenum">
              <a:rPr lang="en-US" smtClean="0"/>
              <a:t>‹#›</a:t>
            </a:fld>
            <a:endParaRPr lang="en-US"/>
          </a:p>
        </p:txBody>
      </p:sp>
    </p:spTree>
    <p:extLst>
      <p:ext uri="{BB962C8B-B14F-4D97-AF65-F5344CB8AC3E}">
        <p14:creationId xmlns:p14="http://schemas.microsoft.com/office/powerpoint/2010/main" val="12495928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7BCB2DE-2211-44E4-8985-1857629F795A}" type="datetimeFigureOut">
              <a:rPr lang="en-US" smtClean="0"/>
              <a:t>4/1/2018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238435-37BF-4A78-AE31-B64B04325512}" type="slidenum">
              <a:rPr lang="en-US" smtClean="0"/>
              <a:t>‹#›</a:t>
            </a:fld>
            <a:endParaRPr lang="en-US"/>
          </a:p>
        </p:txBody>
      </p:sp>
    </p:spTree>
    <p:extLst>
      <p:ext uri="{BB962C8B-B14F-4D97-AF65-F5344CB8AC3E}">
        <p14:creationId xmlns:p14="http://schemas.microsoft.com/office/powerpoint/2010/main" val="27381539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7BCB2DE-2211-44E4-8985-1857629F795A}" type="datetimeFigureOut">
              <a:rPr lang="en-US" smtClean="0"/>
              <a:t>4/1/2018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238435-37BF-4A78-AE31-B64B04325512}" type="slidenum">
              <a:rPr lang="en-US" smtClean="0"/>
              <a:t>‹#›</a:t>
            </a:fld>
            <a:endParaRPr lang="en-US"/>
          </a:p>
        </p:txBody>
      </p:sp>
    </p:spTree>
    <p:extLst>
      <p:ext uri="{BB962C8B-B14F-4D97-AF65-F5344CB8AC3E}">
        <p14:creationId xmlns:p14="http://schemas.microsoft.com/office/powerpoint/2010/main" val="1191260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7BCB2DE-2211-44E4-8985-1857629F795A}" type="datetimeFigureOut">
              <a:rPr lang="en-US" smtClean="0"/>
              <a:t>4/1/2018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E238435-37BF-4A78-AE31-B64B04325512}" type="slidenum">
              <a:rPr lang="en-US" smtClean="0"/>
              <a:t>‹#›</a:t>
            </a:fld>
            <a:endParaRPr lang="en-US"/>
          </a:p>
        </p:txBody>
      </p:sp>
    </p:spTree>
    <p:extLst>
      <p:ext uri="{BB962C8B-B14F-4D97-AF65-F5344CB8AC3E}">
        <p14:creationId xmlns:p14="http://schemas.microsoft.com/office/powerpoint/2010/main" val="8210961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latin typeface="Times New Roman" panose="02020603050405020304" pitchFamily="18" charset="0"/>
                <a:cs typeface="Times New Roman" panose="02020603050405020304" pitchFamily="18" charset="0"/>
              </a:rPr>
              <a:t>Impact of Cocaine on the Central Nervous System</a:t>
            </a:r>
            <a:endParaRPr lang="en-US"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Autofit/>
          </a:bodyPr>
          <a:lstStyle/>
          <a:p>
            <a:r>
              <a:rPr lang="en-US" sz="3200" dirty="0" smtClean="0">
                <a:latin typeface="Times New Roman" panose="02020603050405020304" pitchFamily="18" charset="0"/>
                <a:cs typeface="Times New Roman" panose="02020603050405020304" pitchFamily="18" charset="0"/>
              </a:rPr>
              <a:t>Student Name:</a:t>
            </a:r>
          </a:p>
          <a:p>
            <a:r>
              <a:rPr lang="en-US" sz="3200" dirty="0" smtClean="0">
                <a:latin typeface="Times New Roman" panose="02020603050405020304" pitchFamily="18" charset="0"/>
                <a:cs typeface="Times New Roman" panose="02020603050405020304" pitchFamily="18" charset="0"/>
              </a:rPr>
              <a:t>Institutional Affiliation:</a:t>
            </a:r>
          </a:p>
          <a:p>
            <a:r>
              <a:rPr lang="en-US" sz="3200" dirty="0" smtClean="0">
                <a:latin typeface="Times New Roman" panose="02020603050405020304" pitchFamily="18" charset="0"/>
                <a:cs typeface="Times New Roman" panose="02020603050405020304" pitchFamily="18" charset="0"/>
              </a:rPr>
              <a:t>Date:</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9402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anose="02020603050405020304" pitchFamily="18" charset="0"/>
                <a:cs typeface="Times New Roman" panose="02020603050405020304" pitchFamily="18" charset="0"/>
              </a:rPr>
              <a:t>Introduction </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67559" y="1355834"/>
            <a:ext cx="11211910" cy="5297214"/>
          </a:xfrm>
        </p:spPr>
        <p:txBody>
          <a:bodyPr>
            <a:normAutofit/>
          </a:bodyPr>
          <a:lstStyle/>
          <a:p>
            <a:r>
              <a:rPr lang="en-US" dirty="0" smtClean="0">
                <a:latin typeface="Times New Roman" panose="02020603050405020304" pitchFamily="18" charset="0"/>
                <a:cs typeface="Times New Roman" panose="02020603050405020304" pitchFamily="18" charset="0"/>
              </a:rPr>
              <a:t>Stimulant drugs interact with either the brain or the body to alter behaviors, moods and emotions. </a:t>
            </a:r>
          </a:p>
          <a:p>
            <a:pPr marL="0" indent="0">
              <a:buNone/>
            </a:pP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stimulant drugs either slow down or speed up the users’ central nervous system. </a:t>
            </a:r>
          </a:p>
          <a:p>
            <a:pPr marL="0" indent="0">
              <a:buNone/>
            </a:pP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There are a wide range of stimulant drugs. </a:t>
            </a:r>
          </a:p>
          <a:p>
            <a:pPr marL="0" indent="0">
              <a:buNone/>
            </a:pP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They include cocaine, amphetamines, caffeine, in addition to alcohol.</a:t>
            </a:r>
          </a:p>
          <a:p>
            <a:pPr marL="0" indent="0">
              <a:buNone/>
            </a:pP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Lets take a look on the impact of cocaine on the central nervous system.</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4370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anose="02020603050405020304" pitchFamily="18" charset="0"/>
                <a:cs typeface="Times New Roman" panose="02020603050405020304" pitchFamily="18" charset="0"/>
              </a:rPr>
              <a:t>Cocaine as a Stimulant</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r>
              <a:rPr lang="en-US" sz="3200" dirty="0" smtClean="0">
                <a:latin typeface="Times New Roman" panose="02020603050405020304" pitchFamily="18" charset="0"/>
                <a:cs typeface="Times New Roman" panose="02020603050405020304" pitchFamily="18" charset="0"/>
              </a:rPr>
              <a:t>Cocaine is a highly addictive stimulant drug. </a:t>
            </a:r>
          </a:p>
          <a:p>
            <a:r>
              <a:rPr lang="en-US" sz="3200" dirty="0" smtClean="0">
                <a:latin typeface="Times New Roman" panose="02020603050405020304" pitchFamily="18" charset="0"/>
                <a:cs typeface="Times New Roman" panose="02020603050405020304" pitchFamily="18" charset="0"/>
              </a:rPr>
              <a:t>It is prepared from coco plant leaves. </a:t>
            </a:r>
          </a:p>
          <a:p>
            <a:r>
              <a:rPr lang="en-US" sz="3200" dirty="0" smtClean="0">
                <a:latin typeface="Times New Roman" panose="02020603050405020304" pitchFamily="18" charset="0"/>
                <a:cs typeface="Times New Roman" panose="02020603050405020304" pitchFamily="18" charset="0"/>
              </a:rPr>
              <a:t>Although it has a medicinal value it is classified as an illegal drug.</a:t>
            </a:r>
          </a:p>
          <a:p>
            <a:r>
              <a:rPr lang="en-US" sz="3200" dirty="0" smtClean="0">
                <a:latin typeface="Times New Roman" panose="02020603050405020304" pitchFamily="18" charset="0"/>
                <a:cs typeface="Times New Roman" panose="02020603050405020304" pitchFamily="18" charset="0"/>
              </a:rPr>
              <a:t>Physically, cocaine appears like a white, fine, crystal powder. </a:t>
            </a:r>
          </a:p>
          <a:p>
            <a:r>
              <a:rPr lang="en-US" sz="3200" dirty="0">
                <a:latin typeface="Times New Roman" panose="02020603050405020304" pitchFamily="18" charset="0"/>
                <a:cs typeface="Times New Roman" panose="02020603050405020304" pitchFamily="18" charset="0"/>
              </a:rPr>
              <a:t>S</a:t>
            </a:r>
            <a:r>
              <a:rPr lang="en-US" sz="3200" dirty="0" smtClean="0">
                <a:latin typeface="Times New Roman" panose="02020603050405020304" pitchFamily="18" charset="0"/>
                <a:cs typeface="Times New Roman" panose="02020603050405020304" pitchFamily="18" charset="0"/>
              </a:rPr>
              <a:t>treet dealers mix it with other things such as talcum powder, cornstarch or flour.</a:t>
            </a:r>
          </a:p>
          <a:p>
            <a:r>
              <a:rPr lang="en-US" sz="3200" dirty="0" smtClean="0">
                <a:latin typeface="Times New Roman" panose="02020603050405020304" pitchFamily="18" charset="0"/>
                <a:cs typeface="Times New Roman" panose="02020603050405020304" pitchFamily="18" charset="0"/>
              </a:rPr>
              <a:t> Its popular nicknames are crack, cock, blow, and snow. </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7509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anose="02020603050405020304" pitchFamily="18" charset="0"/>
                <a:cs typeface="Times New Roman" panose="02020603050405020304" pitchFamily="18" charset="0"/>
              </a:rPr>
              <a:t>How do individuals use cocaine?</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sz="3200" dirty="0" smtClean="0">
                <a:latin typeface="Times New Roman" panose="02020603050405020304" pitchFamily="18" charset="0"/>
                <a:cs typeface="Times New Roman" panose="02020603050405020304" pitchFamily="18" charset="0"/>
              </a:rPr>
              <a:t>Cocaine users snort its powder through the nose. </a:t>
            </a:r>
          </a:p>
          <a:p>
            <a:r>
              <a:rPr lang="en-US" sz="3200" dirty="0" smtClean="0">
                <a:latin typeface="Times New Roman" panose="02020603050405020304" pitchFamily="18" charset="0"/>
                <a:cs typeface="Times New Roman" panose="02020603050405020304" pitchFamily="18" charset="0"/>
              </a:rPr>
              <a:t>In other cases, they rub the cocaine into their gums. </a:t>
            </a:r>
          </a:p>
          <a:p>
            <a:r>
              <a:rPr lang="en-US" sz="3200" dirty="0" smtClean="0">
                <a:latin typeface="Times New Roman" panose="02020603050405020304" pitchFamily="18" charset="0"/>
                <a:cs typeface="Times New Roman" panose="02020603050405020304" pitchFamily="18" charset="0"/>
              </a:rPr>
              <a:t>Other users dissolve it within water and inject themselves.</a:t>
            </a:r>
          </a:p>
          <a:p>
            <a:r>
              <a:rPr lang="en-US" sz="3200" dirty="0" smtClean="0">
                <a:latin typeface="Times New Roman" panose="02020603050405020304" pitchFamily="18" charset="0"/>
                <a:cs typeface="Times New Roman" panose="02020603050405020304" pitchFamily="18" charset="0"/>
              </a:rPr>
              <a:t>When cocaine is in the form of a rock crystal, it can be smoked. </a:t>
            </a:r>
          </a:p>
          <a:p>
            <a:endParaRPr lang="en-US" dirty="0"/>
          </a:p>
        </p:txBody>
      </p:sp>
    </p:spTree>
    <p:extLst>
      <p:ext uri="{BB962C8B-B14F-4D97-AF65-F5344CB8AC3E}">
        <p14:creationId xmlns:p14="http://schemas.microsoft.com/office/powerpoint/2010/main" val="243599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anose="02020603050405020304" pitchFamily="18" charset="0"/>
                <a:cs typeface="Times New Roman" panose="02020603050405020304" pitchFamily="18" charset="0"/>
              </a:rPr>
              <a:t>Why People Begin Abusing Cocaine</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r>
              <a:rPr lang="en-US" sz="3200" dirty="0">
                <a:latin typeface="Times New Roman" panose="02020603050405020304" pitchFamily="18" charset="0"/>
                <a:cs typeface="Times New Roman" panose="02020603050405020304" pitchFamily="18" charset="0"/>
              </a:rPr>
              <a:t>T</a:t>
            </a:r>
            <a:r>
              <a:rPr lang="en-US" sz="3200" dirty="0" smtClean="0">
                <a:latin typeface="Times New Roman" panose="02020603050405020304" pitchFamily="18" charset="0"/>
                <a:cs typeface="Times New Roman" panose="02020603050405020304" pitchFamily="18" charset="0"/>
              </a:rPr>
              <a:t>o experience the impact of the drug, specifically the manner in which it brings changes to their moods. </a:t>
            </a:r>
          </a:p>
          <a:p>
            <a:r>
              <a:rPr lang="en-US" sz="3200" dirty="0" smtClean="0">
                <a:latin typeface="Times New Roman" panose="02020603050405020304" pitchFamily="18" charset="0"/>
                <a:cs typeface="Times New Roman" panose="02020603050405020304" pitchFamily="18" charset="0"/>
              </a:rPr>
              <a:t>Others use cocaine in order to be able to perform tasks more quickly.</a:t>
            </a:r>
          </a:p>
          <a:p>
            <a:r>
              <a:rPr lang="en-US" sz="3200" dirty="0" smtClean="0">
                <a:latin typeface="Times New Roman" panose="02020603050405020304" pitchFamily="18" charset="0"/>
                <a:cs typeface="Times New Roman" panose="02020603050405020304" pitchFamily="18" charset="0"/>
              </a:rPr>
              <a:t>Others have the desire to feel more energized. </a:t>
            </a:r>
          </a:p>
          <a:p>
            <a:r>
              <a:rPr lang="en-US" sz="3200" dirty="0" smtClean="0">
                <a:latin typeface="Times New Roman" panose="02020603050405020304" pitchFamily="18" charset="0"/>
                <a:cs typeface="Times New Roman" panose="02020603050405020304" pitchFamily="18" charset="0"/>
              </a:rPr>
              <a:t>However, cocaine is associated with a wide range of hazardous side effects. </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6994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Cocaine and the Nervous System</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Every drug has a negative impact on the nervous system.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However</a:t>
            </a:r>
            <a:r>
              <a:rPr lang="en-US" dirty="0">
                <a:latin typeface="Times New Roman" panose="02020603050405020304" pitchFamily="18" charset="0"/>
                <a:cs typeface="Times New Roman" panose="02020603050405020304" pitchFamily="18" charset="0"/>
              </a:rPr>
              <a:t>, just several of them can match the sensational effect of cocaine.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This is </a:t>
            </a:r>
            <a:r>
              <a:rPr lang="en-US" dirty="0">
                <a:latin typeface="Times New Roman" panose="02020603050405020304" pitchFamily="18" charset="0"/>
                <a:cs typeface="Times New Roman" panose="02020603050405020304" pitchFamily="18" charset="0"/>
              </a:rPr>
              <a:t>because cocaine is part of the most addictive, potent, as well as, unpredictable recreational drugs.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t </a:t>
            </a:r>
            <a:r>
              <a:rPr lang="en-US" dirty="0">
                <a:latin typeface="Times New Roman" panose="02020603050405020304" pitchFamily="18" charset="0"/>
                <a:cs typeface="Times New Roman" panose="02020603050405020304" pitchFamily="18" charset="0"/>
              </a:rPr>
              <a:t>has the potential of causing the most weighty and irreparable damage to nervous system.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damaged caused to the nervous system remains the same irrespective of whether the cocaine is smoked, snorted or injected.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3413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How </a:t>
            </a:r>
            <a:r>
              <a:rPr lang="en-US" b="1" dirty="0" smtClean="0">
                <a:latin typeface="Times New Roman" panose="02020603050405020304" pitchFamily="18" charset="0"/>
                <a:cs typeface="Times New Roman" panose="02020603050405020304" pitchFamily="18" charset="0"/>
              </a:rPr>
              <a:t>Cocaine </a:t>
            </a:r>
            <a:r>
              <a:rPr lang="en-US" b="1" dirty="0">
                <a:latin typeface="Times New Roman" panose="02020603050405020304" pitchFamily="18" charset="0"/>
                <a:cs typeface="Times New Roman" panose="02020603050405020304" pitchFamily="18" charset="0"/>
              </a:rPr>
              <a:t>P</a:t>
            </a:r>
            <a:r>
              <a:rPr lang="en-US" b="1" dirty="0" smtClean="0">
                <a:latin typeface="Times New Roman" panose="02020603050405020304" pitchFamily="18" charset="0"/>
                <a:cs typeface="Times New Roman" panose="02020603050405020304" pitchFamily="18" charset="0"/>
              </a:rPr>
              <a:t>roduces </a:t>
            </a:r>
            <a:r>
              <a:rPr lang="en-US" b="1" dirty="0">
                <a:latin typeface="Times New Roman" panose="02020603050405020304" pitchFamily="18" charset="0"/>
                <a:cs typeface="Times New Roman" panose="02020603050405020304" pitchFamily="18" charset="0"/>
              </a:rPr>
              <a:t>its </a:t>
            </a:r>
            <a:r>
              <a:rPr lang="en-US" b="1" dirty="0" smtClean="0">
                <a:latin typeface="Times New Roman" panose="02020603050405020304" pitchFamily="18" charset="0"/>
                <a:cs typeface="Times New Roman" panose="02020603050405020304" pitchFamily="18" charset="0"/>
              </a:rPr>
              <a:t>Effects</a:t>
            </a:r>
            <a:r>
              <a:rPr lang="en-US" b="1" dirty="0">
                <a:latin typeface="Times New Roman" panose="02020603050405020304" pitchFamily="18" charset="0"/>
                <a:cs typeface="Times New Roman" panose="02020603050405020304" pitchFamily="18" charset="0"/>
              </a:rPr>
              <a:t>?</a:t>
            </a:r>
          </a:p>
        </p:txBody>
      </p:sp>
      <p:sp>
        <p:nvSpPr>
          <p:cNvPr id="3" name="Content Placeholder 2"/>
          <p:cNvSpPr>
            <a:spLocks noGrp="1"/>
          </p:cNvSpPr>
          <p:nvPr>
            <p:ph idx="1"/>
          </p:nvPr>
        </p:nvSpPr>
        <p:spPr/>
        <p:txBody>
          <a:bodyPr>
            <a:normAutofit fontScale="92500" lnSpcReduction="20000"/>
          </a:bodyPr>
          <a:lstStyle/>
          <a:p>
            <a:r>
              <a:rPr lang="en-US" sz="3200" dirty="0">
                <a:latin typeface="Times New Roman" panose="02020603050405020304" pitchFamily="18" charset="0"/>
                <a:cs typeface="Times New Roman" panose="02020603050405020304" pitchFamily="18" charset="0"/>
              </a:rPr>
              <a:t>Brain’s mesolimbic dopamine </a:t>
            </a:r>
            <a:r>
              <a:rPr lang="en-US" sz="3200" dirty="0" smtClean="0">
                <a:latin typeface="Times New Roman" panose="02020603050405020304" pitchFamily="18" charset="0"/>
                <a:cs typeface="Times New Roman" panose="02020603050405020304" pitchFamily="18" charset="0"/>
              </a:rPr>
              <a:t>system gets </a:t>
            </a:r>
            <a:r>
              <a:rPr lang="en-US" sz="3200" dirty="0">
                <a:latin typeface="Times New Roman" panose="02020603050405020304" pitchFamily="18" charset="0"/>
                <a:cs typeface="Times New Roman" panose="02020603050405020304" pitchFamily="18" charset="0"/>
              </a:rPr>
              <a:t>stimulated </a:t>
            </a:r>
            <a:r>
              <a:rPr lang="en-US" sz="3200" dirty="0" smtClean="0">
                <a:latin typeface="Times New Roman" panose="02020603050405020304" pitchFamily="18" charset="0"/>
                <a:cs typeface="Times New Roman" panose="02020603050405020304" pitchFamily="18" charset="0"/>
              </a:rPr>
              <a:t>stimuli. </a:t>
            </a:r>
          </a:p>
          <a:p>
            <a:r>
              <a:rPr lang="en-US" sz="3200" dirty="0" smtClean="0">
                <a:latin typeface="Times New Roman" panose="02020603050405020304" pitchFamily="18" charset="0"/>
                <a:cs typeface="Times New Roman" panose="02020603050405020304" pitchFamily="18" charset="0"/>
              </a:rPr>
              <a:t>The </a:t>
            </a:r>
            <a:r>
              <a:rPr lang="en-US" sz="3200" dirty="0">
                <a:latin typeface="Times New Roman" panose="02020603050405020304" pitchFamily="18" charset="0"/>
                <a:cs typeface="Times New Roman" panose="02020603050405020304" pitchFamily="18" charset="0"/>
              </a:rPr>
              <a:t>aforementioned pathway springs within an </a:t>
            </a:r>
            <a:r>
              <a:rPr lang="en-US" sz="3200" dirty="0" smtClean="0">
                <a:latin typeface="Times New Roman" panose="02020603050405020304" pitchFamily="18" charset="0"/>
                <a:cs typeface="Times New Roman" panose="02020603050405020304" pitchFamily="18" charset="0"/>
              </a:rPr>
              <a:t>area </a:t>
            </a:r>
            <a:r>
              <a:rPr lang="en-US" sz="3200" dirty="0">
                <a:latin typeface="Times New Roman" panose="02020603050405020304" pitchFamily="18" charset="0"/>
                <a:cs typeface="Times New Roman" panose="02020603050405020304" pitchFamily="18" charset="0"/>
              </a:rPr>
              <a:t>around the midbrain termed as the ventral tegmental </a:t>
            </a:r>
            <a:r>
              <a:rPr lang="en-US" sz="3200" dirty="0" smtClean="0">
                <a:latin typeface="Times New Roman" panose="02020603050405020304" pitchFamily="18" charset="0"/>
                <a:cs typeface="Times New Roman" panose="02020603050405020304" pitchFamily="18" charset="0"/>
              </a:rPr>
              <a:t>area.</a:t>
            </a:r>
          </a:p>
          <a:p>
            <a:r>
              <a:rPr lang="en-US" sz="3200" dirty="0" smtClean="0">
                <a:latin typeface="Times New Roman" panose="02020603050405020304" pitchFamily="18" charset="0"/>
                <a:cs typeface="Times New Roman" panose="02020603050405020304" pitchFamily="18" charset="0"/>
              </a:rPr>
              <a:t> And </a:t>
            </a:r>
            <a:r>
              <a:rPr lang="en-US" sz="3200" dirty="0">
                <a:latin typeface="Times New Roman" panose="02020603050405020304" pitchFamily="18" charset="0"/>
                <a:cs typeface="Times New Roman" panose="02020603050405020304" pitchFamily="18" charset="0"/>
              </a:rPr>
              <a:t>prolongs to the nucleus </a:t>
            </a:r>
            <a:r>
              <a:rPr lang="en-US" sz="3200" dirty="0" err="1">
                <a:latin typeface="Times New Roman" panose="02020603050405020304" pitchFamily="18" charset="0"/>
                <a:cs typeface="Times New Roman" panose="02020603050405020304" pitchFamily="18" charset="0"/>
              </a:rPr>
              <a:t>accumbens</a:t>
            </a:r>
            <a:r>
              <a:rPr lang="en-US" sz="3200" dirty="0">
                <a:latin typeface="Times New Roman" panose="02020603050405020304" pitchFamily="18" charset="0"/>
                <a:cs typeface="Times New Roman" panose="02020603050405020304" pitchFamily="18" charset="0"/>
              </a:rPr>
              <a:t>, which is part of the brain’s major reward areas. </a:t>
            </a:r>
            <a:endParaRPr lang="en-US" sz="3200" dirty="0" smtClean="0">
              <a:latin typeface="Times New Roman" panose="02020603050405020304" pitchFamily="18" charset="0"/>
              <a:cs typeface="Times New Roman" panose="02020603050405020304" pitchFamily="18" charset="0"/>
            </a:endParaRPr>
          </a:p>
          <a:p>
            <a:r>
              <a:rPr lang="en-US" sz="3200" dirty="0" smtClean="0">
                <a:latin typeface="Times New Roman" panose="02020603050405020304" pitchFamily="18" charset="0"/>
                <a:cs typeface="Times New Roman" panose="02020603050405020304" pitchFamily="18" charset="0"/>
              </a:rPr>
              <a:t>In </a:t>
            </a:r>
            <a:r>
              <a:rPr lang="en-US" sz="3200" dirty="0">
                <a:latin typeface="Times New Roman" panose="02020603050405020304" pitchFamily="18" charset="0"/>
                <a:cs typeface="Times New Roman" panose="02020603050405020304" pitchFamily="18" charset="0"/>
              </a:rPr>
              <a:t>addition, the circuit regulates emotions, as well as, motivation. </a:t>
            </a:r>
          </a:p>
        </p:txBody>
      </p:sp>
    </p:spTree>
    <p:extLst>
      <p:ext uri="{BB962C8B-B14F-4D97-AF65-F5344CB8AC3E}">
        <p14:creationId xmlns:p14="http://schemas.microsoft.com/office/powerpoint/2010/main" val="1087531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anose="02020603050405020304" pitchFamily="18" charset="0"/>
                <a:cs typeface="Times New Roman" panose="02020603050405020304" pitchFamily="18" charset="0"/>
              </a:rPr>
              <a:t>Contd. </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r>
              <a:rPr lang="en-US" sz="3200" dirty="0">
                <a:latin typeface="Times New Roman" panose="02020603050405020304" pitchFamily="18" charset="0"/>
                <a:cs typeface="Times New Roman" panose="02020603050405020304" pitchFamily="18" charset="0"/>
              </a:rPr>
              <a:t>Within the regular communication process, a neuron releases dopamine into the synapse. </a:t>
            </a:r>
            <a:endParaRPr lang="en-US" sz="3200" dirty="0" smtClean="0">
              <a:latin typeface="Times New Roman" panose="02020603050405020304" pitchFamily="18" charset="0"/>
              <a:cs typeface="Times New Roman" panose="02020603050405020304" pitchFamily="18" charset="0"/>
            </a:endParaRPr>
          </a:p>
          <a:p>
            <a:r>
              <a:rPr lang="en-US" sz="3200" dirty="0" smtClean="0">
                <a:latin typeface="Times New Roman" panose="02020603050405020304" pitchFamily="18" charset="0"/>
                <a:cs typeface="Times New Roman" panose="02020603050405020304" pitchFamily="18" charset="0"/>
              </a:rPr>
              <a:t>Synapse </a:t>
            </a:r>
            <a:r>
              <a:rPr lang="en-US" sz="3200" dirty="0">
                <a:latin typeface="Times New Roman" panose="02020603050405020304" pitchFamily="18" charset="0"/>
                <a:cs typeface="Times New Roman" panose="02020603050405020304" pitchFamily="18" charset="0"/>
              </a:rPr>
              <a:t>refers to the small gap between neurons. </a:t>
            </a:r>
            <a:endParaRPr lang="en-US" sz="3200" dirty="0" smtClean="0">
              <a:latin typeface="Times New Roman" panose="02020603050405020304" pitchFamily="18" charset="0"/>
              <a:cs typeface="Times New Roman" panose="02020603050405020304" pitchFamily="18" charset="0"/>
            </a:endParaRPr>
          </a:p>
          <a:p>
            <a:r>
              <a:rPr lang="en-US" sz="3200" dirty="0" smtClean="0">
                <a:latin typeface="Times New Roman" panose="02020603050405020304" pitchFamily="18" charset="0"/>
                <a:cs typeface="Times New Roman" panose="02020603050405020304" pitchFamily="18" charset="0"/>
              </a:rPr>
              <a:t>The </a:t>
            </a:r>
            <a:r>
              <a:rPr lang="en-US" sz="3200" dirty="0">
                <a:latin typeface="Times New Roman" panose="02020603050405020304" pitchFamily="18" charset="0"/>
                <a:cs typeface="Times New Roman" panose="02020603050405020304" pitchFamily="18" charset="0"/>
              </a:rPr>
              <a:t>dopamine binds to unique proteins referred to as dopamine receptors within the neighboring neuron. </a:t>
            </a:r>
            <a:endParaRPr lang="en-US" sz="3200" dirty="0" smtClean="0">
              <a:latin typeface="Times New Roman" panose="02020603050405020304" pitchFamily="18" charset="0"/>
              <a:cs typeface="Times New Roman" panose="02020603050405020304" pitchFamily="18" charset="0"/>
            </a:endParaRPr>
          </a:p>
          <a:p>
            <a:r>
              <a:rPr lang="en-US" sz="3200" dirty="0" smtClean="0">
                <a:latin typeface="Times New Roman" panose="02020603050405020304" pitchFamily="18" charset="0"/>
                <a:cs typeface="Times New Roman" panose="02020603050405020304" pitchFamily="18" charset="0"/>
              </a:rPr>
              <a:t>Within </a:t>
            </a:r>
            <a:r>
              <a:rPr lang="en-US" sz="3200" dirty="0">
                <a:latin typeface="Times New Roman" panose="02020603050405020304" pitchFamily="18" charset="0"/>
                <a:cs typeface="Times New Roman" panose="02020603050405020304" pitchFamily="18" charset="0"/>
              </a:rPr>
              <a:t>that procedure, dopamine functions as a chemical messenger that carries a signal from one neuron to the other. </a:t>
            </a:r>
          </a:p>
        </p:txBody>
      </p:sp>
    </p:spTree>
    <p:extLst>
      <p:ext uri="{BB962C8B-B14F-4D97-AF65-F5344CB8AC3E}">
        <p14:creationId xmlns:p14="http://schemas.microsoft.com/office/powerpoint/2010/main" val="3900209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anose="02020603050405020304" pitchFamily="18" charset="0"/>
                <a:cs typeface="Times New Roman" panose="02020603050405020304" pitchFamily="18" charset="0"/>
              </a:rPr>
              <a:t>Contd.</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4"/>
            <a:ext cx="10515600" cy="4590941"/>
          </a:xfrm>
        </p:spPr>
        <p:txBody>
          <a:bodyPr>
            <a:noAutofit/>
          </a:bodyPr>
          <a:lstStyle/>
          <a:p>
            <a:r>
              <a:rPr lang="en-US" sz="3200" dirty="0">
                <a:latin typeface="Times New Roman" panose="02020603050405020304" pitchFamily="18" charset="0"/>
                <a:cs typeface="Times New Roman" panose="02020603050405020304" pitchFamily="18" charset="0"/>
              </a:rPr>
              <a:t>Abuse of drugs interferes with the said normal communication. </a:t>
            </a:r>
            <a:endParaRPr lang="en-US" sz="3200" dirty="0" smtClean="0">
              <a:latin typeface="Times New Roman" panose="02020603050405020304" pitchFamily="18" charset="0"/>
              <a:cs typeface="Times New Roman" panose="02020603050405020304" pitchFamily="18" charset="0"/>
            </a:endParaRPr>
          </a:p>
          <a:p>
            <a:r>
              <a:rPr lang="en-US" sz="3200" dirty="0" smtClean="0">
                <a:latin typeface="Times New Roman" panose="02020603050405020304" pitchFamily="18" charset="0"/>
                <a:cs typeface="Times New Roman" panose="02020603050405020304" pitchFamily="18" charset="0"/>
              </a:rPr>
              <a:t>For </a:t>
            </a:r>
            <a:r>
              <a:rPr lang="en-US" sz="3200" dirty="0">
                <a:latin typeface="Times New Roman" panose="02020603050405020304" pitchFamily="18" charset="0"/>
                <a:cs typeface="Times New Roman" panose="02020603050405020304" pitchFamily="18" charset="0"/>
              </a:rPr>
              <a:t>instance, cocaine binds to the dopamine transporter, whereby it blocks removal of dopamine from synapse. </a:t>
            </a:r>
            <a:endParaRPr lang="en-US" sz="3200" dirty="0" smtClean="0">
              <a:latin typeface="Times New Roman" panose="02020603050405020304" pitchFamily="18" charset="0"/>
              <a:cs typeface="Times New Roman" panose="02020603050405020304" pitchFamily="18" charset="0"/>
            </a:endParaRPr>
          </a:p>
          <a:p>
            <a:r>
              <a:rPr lang="en-US" sz="3200" dirty="0" smtClean="0">
                <a:latin typeface="Times New Roman" panose="02020603050405020304" pitchFamily="18" charset="0"/>
                <a:cs typeface="Times New Roman" panose="02020603050405020304" pitchFamily="18" charset="0"/>
              </a:rPr>
              <a:t>Afterwards</a:t>
            </a:r>
            <a:r>
              <a:rPr lang="en-US" sz="3200" dirty="0">
                <a:latin typeface="Times New Roman" panose="02020603050405020304" pitchFamily="18" charset="0"/>
                <a:cs typeface="Times New Roman" panose="02020603050405020304" pitchFamily="18" charset="0"/>
              </a:rPr>
              <a:t>, dopamine accumulates within the </a:t>
            </a:r>
            <a:r>
              <a:rPr lang="en-US" sz="3200" dirty="0" smtClean="0">
                <a:latin typeface="Times New Roman" panose="02020603050405020304" pitchFamily="18" charset="0"/>
                <a:cs typeface="Times New Roman" panose="02020603050405020304" pitchFamily="18" charset="0"/>
              </a:rPr>
              <a:t>synapse.</a:t>
            </a:r>
          </a:p>
          <a:p>
            <a:r>
              <a:rPr lang="en-US" sz="3200" dirty="0" smtClean="0">
                <a:latin typeface="Times New Roman" panose="02020603050405020304" pitchFamily="18" charset="0"/>
                <a:cs typeface="Times New Roman" panose="02020603050405020304" pitchFamily="18" charset="0"/>
              </a:rPr>
              <a:t> This results to </a:t>
            </a:r>
            <a:r>
              <a:rPr lang="en-US" sz="3200" dirty="0">
                <a:latin typeface="Times New Roman" panose="02020603050405020304" pitchFamily="18" charset="0"/>
                <a:cs typeface="Times New Roman" panose="02020603050405020304" pitchFamily="18" charset="0"/>
              </a:rPr>
              <a:t>the production of an amplified signal to receptive neurons. </a:t>
            </a:r>
            <a:endParaRPr lang="en-US" sz="3200" dirty="0" smtClean="0">
              <a:latin typeface="Times New Roman" panose="02020603050405020304" pitchFamily="18" charset="0"/>
              <a:cs typeface="Times New Roman" panose="02020603050405020304" pitchFamily="18" charset="0"/>
            </a:endParaRPr>
          </a:p>
          <a:p>
            <a:r>
              <a:rPr lang="en-US" sz="3200" dirty="0" smtClean="0">
                <a:latin typeface="Times New Roman" panose="02020603050405020304" pitchFamily="18" charset="0"/>
                <a:cs typeface="Times New Roman" panose="02020603050405020304" pitchFamily="18" charset="0"/>
              </a:rPr>
              <a:t>This </a:t>
            </a:r>
            <a:r>
              <a:rPr lang="en-US" sz="3200" dirty="0">
                <a:latin typeface="Times New Roman" panose="02020603050405020304" pitchFamily="18" charset="0"/>
                <a:cs typeface="Times New Roman" panose="02020603050405020304" pitchFamily="18" charset="0"/>
              </a:rPr>
              <a:t>causes the euphoria experienced immediately after consuming the drug. </a:t>
            </a:r>
          </a:p>
        </p:txBody>
      </p:sp>
    </p:spTree>
    <p:extLst>
      <p:ext uri="{BB962C8B-B14F-4D97-AF65-F5344CB8AC3E}">
        <p14:creationId xmlns:p14="http://schemas.microsoft.com/office/powerpoint/2010/main" val="175039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How Cocaine Use Results to </a:t>
            </a:r>
            <a:r>
              <a:rPr lang="en-US" b="1" dirty="0" smtClean="0">
                <a:latin typeface="Times New Roman" panose="02020603050405020304" pitchFamily="18" charset="0"/>
                <a:cs typeface="Times New Roman" panose="02020603050405020304" pitchFamily="18" charset="0"/>
              </a:rPr>
              <a:t>Addiction</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r>
              <a:rPr lang="en-US" sz="3200" dirty="0" smtClean="0">
                <a:latin typeface="Times New Roman" panose="02020603050405020304" pitchFamily="18" charset="0"/>
                <a:cs typeface="Times New Roman" panose="02020603050405020304" pitchFamily="18" charset="0"/>
              </a:rPr>
              <a:t>Continued </a:t>
            </a:r>
            <a:r>
              <a:rPr lang="en-US" sz="3200" dirty="0">
                <a:latin typeface="Times New Roman" panose="02020603050405020304" pitchFamily="18" charset="0"/>
                <a:cs typeface="Times New Roman" panose="02020603050405020304" pitchFamily="18" charset="0"/>
              </a:rPr>
              <a:t>use of cocaine </a:t>
            </a:r>
            <a:r>
              <a:rPr lang="en-US" sz="3200" dirty="0" smtClean="0">
                <a:latin typeface="Times New Roman" panose="02020603050405020304" pitchFamily="18" charset="0"/>
                <a:cs typeface="Times New Roman" panose="02020603050405020304" pitchFamily="18" charset="0"/>
              </a:rPr>
              <a:t>causes long-term </a:t>
            </a:r>
            <a:r>
              <a:rPr lang="en-US" sz="3200" dirty="0">
                <a:latin typeface="Times New Roman" panose="02020603050405020304" pitchFamily="18" charset="0"/>
                <a:cs typeface="Times New Roman" panose="02020603050405020304" pitchFamily="18" charset="0"/>
              </a:rPr>
              <a:t>changes within </a:t>
            </a:r>
            <a:r>
              <a:rPr lang="en-US" sz="3200" dirty="0" smtClean="0">
                <a:latin typeface="Times New Roman" panose="02020603050405020304" pitchFamily="18" charset="0"/>
                <a:cs typeface="Times New Roman" panose="02020603050405020304" pitchFamily="18" charset="0"/>
              </a:rPr>
              <a:t>both the </a:t>
            </a:r>
            <a:r>
              <a:rPr lang="en-US" sz="3200" dirty="0">
                <a:latin typeface="Times New Roman" panose="02020603050405020304" pitchFamily="18" charset="0"/>
                <a:cs typeface="Times New Roman" panose="02020603050405020304" pitchFamily="18" charset="0"/>
              </a:rPr>
              <a:t>brain’s reward circuit </a:t>
            </a:r>
            <a:r>
              <a:rPr lang="en-US" sz="3200" dirty="0" smtClean="0">
                <a:latin typeface="Times New Roman" panose="02020603050405020304" pitchFamily="18" charset="0"/>
                <a:cs typeface="Times New Roman" panose="02020603050405020304" pitchFamily="18" charset="0"/>
              </a:rPr>
              <a:t>and the other </a:t>
            </a:r>
            <a:r>
              <a:rPr lang="en-US" sz="3200" dirty="0">
                <a:latin typeface="Times New Roman" panose="02020603050405020304" pitchFamily="18" charset="0"/>
                <a:cs typeface="Times New Roman" panose="02020603050405020304" pitchFamily="18" charset="0"/>
              </a:rPr>
              <a:t>brain systems</a:t>
            </a:r>
            <a:r>
              <a:rPr lang="en-US" sz="3200" dirty="0" smtClean="0">
                <a:latin typeface="Times New Roman" panose="02020603050405020304" pitchFamily="18" charset="0"/>
                <a:cs typeface="Times New Roman" panose="02020603050405020304" pitchFamily="18" charset="0"/>
              </a:rPr>
              <a:t>.</a:t>
            </a:r>
          </a:p>
          <a:p>
            <a:pPr marL="0" indent="0">
              <a:buNone/>
            </a:pPr>
            <a:r>
              <a:rPr lang="en-US" sz="3200" dirty="0" smtClean="0">
                <a:latin typeface="Times New Roman" panose="02020603050405020304" pitchFamily="18" charset="0"/>
                <a:cs typeface="Times New Roman" panose="02020603050405020304" pitchFamily="18" charset="0"/>
              </a:rPr>
              <a:t> </a:t>
            </a:r>
          </a:p>
          <a:p>
            <a:r>
              <a:rPr lang="en-US" sz="3200" dirty="0" smtClean="0">
                <a:latin typeface="Times New Roman" panose="02020603050405020304" pitchFamily="18" charset="0"/>
                <a:cs typeface="Times New Roman" panose="02020603050405020304" pitchFamily="18" charset="0"/>
              </a:rPr>
              <a:t>This </a:t>
            </a:r>
            <a:r>
              <a:rPr lang="en-US" sz="3200" dirty="0">
                <a:latin typeface="Times New Roman" panose="02020603050405020304" pitchFamily="18" charset="0"/>
                <a:cs typeface="Times New Roman" panose="02020603050405020304" pitchFamily="18" charset="0"/>
              </a:rPr>
              <a:t>leads to addition. </a:t>
            </a:r>
            <a:endParaRPr lang="en-US" sz="3200" dirty="0" smtClean="0">
              <a:latin typeface="Times New Roman" panose="02020603050405020304" pitchFamily="18" charset="0"/>
              <a:cs typeface="Times New Roman" panose="02020603050405020304" pitchFamily="18" charset="0"/>
            </a:endParaRPr>
          </a:p>
          <a:p>
            <a:pPr marL="0" indent="0">
              <a:buNone/>
            </a:pPr>
            <a:endParaRPr lang="en-US" sz="3200" dirty="0" smtClean="0">
              <a:latin typeface="Times New Roman" panose="02020603050405020304" pitchFamily="18" charset="0"/>
              <a:cs typeface="Times New Roman" panose="02020603050405020304" pitchFamily="18" charset="0"/>
            </a:endParaRPr>
          </a:p>
          <a:p>
            <a:r>
              <a:rPr lang="en-US" sz="3200" dirty="0" smtClean="0">
                <a:latin typeface="Times New Roman" panose="02020603050405020304" pitchFamily="18" charset="0"/>
                <a:cs typeface="Times New Roman" panose="02020603050405020304" pitchFamily="18" charset="0"/>
              </a:rPr>
              <a:t>Eventually</a:t>
            </a:r>
            <a:r>
              <a:rPr lang="en-US" sz="3200" dirty="0">
                <a:latin typeface="Times New Roman" panose="02020603050405020304" pitchFamily="18" charset="0"/>
                <a:cs typeface="Times New Roman" panose="02020603050405020304" pitchFamily="18" charset="0"/>
              </a:rPr>
              <a:t>, the reward circuit gets used to the excess dopamine, which is brought about by cocaine. </a:t>
            </a:r>
          </a:p>
        </p:txBody>
      </p:sp>
    </p:spTree>
    <p:extLst>
      <p:ext uri="{BB962C8B-B14F-4D97-AF65-F5344CB8AC3E}">
        <p14:creationId xmlns:p14="http://schemas.microsoft.com/office/powerpoint/2010/main" val="1350246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anose="02020603050405020304" pitchFamily="18" charset="0"/>
                <a:cs typeface="Times New Roman" panose="02020603050405020304" pitchFamily="18" charset="0"/>
              </a:rPr>
              <a:t>Contd. </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As a result, the users take </a:t>
            </a:r>
            <a:r>
              <a:rPr lang="en-US" dirty="0" smtClean="0">
                <a:latin typeface="Times New Roman" panose="02020603050405020304" pitchFamily="18" charset="0"/>
                <a:cs typeface="Times New Roman" panose="02020603050405020304" pitchFamily="18" charset="0"/>
              </a:rPr>
              <a:t>stronger or more </a:t>
            </a:r>
            <a:r>
              <a:rPr lang="en-US" dirty="0">
                <a:latin typeface="Times New Roman" panose="02020603050405020304" pitchFamily="18" charset="0"/>
                <a:cs typeface="Times New Roman" panose="02020603050405020304" pitchFamily="18" charset="0"/>
              </a:rPr>
              <a:t>frequent </a:t>
            </a:r>
            <a:r>
              <a:rPr lang="en-US" dirty="0" smtClean="0">
                <a:latin typeface="Times New Roman" panose="02020603050405020304" pitchFamily="18" charset="0"/>
                <a:cs typeface="Times New Roman" panose="02020603050405020304" pitchFamily="18" charset="0"/>
              </a:rPr>
              <a:t>doses. </a:t>
            </a: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withdrawal symptoms are such as: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D</a:t>
            </a:r>
            <a:r>
              <a:rPr lang="en-US" dirty="0" smtClean="0">
                <a:latin typeface="Times New Roman" panose="02020603050405020304" pitchFamily="18" charset="0"/>
                <a:cs typeface="Times New Roman" panose="02020603050405020304" pitchFamily="18" charset="0"/>
              </a:rPr>
              <a:t>epression</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Increased </a:t>
            </a:r>
            <a:r>
              <a:rPr lang="en-US" dirty="0">
                <a:latin typeface="Times New Roman" panose="02020603050405020304" pitchFamily="18" charset="0"/>
                <a:cs typeface="Times New Roman" panose="02020603050405020304" pitchFamily="18" charset="0"/>
              </a:rPr>
              <a:t>appetite,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Fatigue</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Slowed </a:t>
            </a:r>
            <a:r>
              <a:rPr lang="en-US" dirty="0">
                <a:latin typeface="Times New Roman" panose="02020603050405020304" pitchFamily="18" charset="0"/>
                <a:cs typeface="Times New Roman" panose="02020603050405020304" pitchFamily="18" charset="0"/>
              </a:rPr>
              <a:t>thinking, unpleasant dreams, as well as,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Insomnia</a:t>
            </a:r>
            <a:r>
              <a:rPr lang="en-US"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866668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Treatment for Cocaine Addiction</a:t>
            </a:r>
          </a:p>
        </p:txBody>
      </p:sp>
      <p:sp>
        <p:nvSpPr>
          <p:cNvPr id="3" name="Content Placeholder 2"/>
          <p:cNvSpPr>
            <a:spLocks noGrp="1"/>
          </p:cNvSpPr>
          <p:nvPr>
            <p:ph idx="1"/>
          </p:nvPr>
        </p:nvSpPr>
        <p:spPr/>
        <p:txBody>
          <a:bodyPr>
            <a:normAutofit fontScale="70000" lnSpcReduction="20000"/>
          </a:bodyPr>
          <a:lstStyle/>
          <a:p>
            <a:r>
              <a:rPr lang="en-US" sz="3600" dirty="0">
                <a:latin typeface="Times New Roman" panose="02020603050405020304" pitchFamily="18" charset="0"/>
                <a:cs typeface="Times New Roman" panose="02020603050405020304" pitchFamily="18" charset="0"/>
              </a:rPr>
              <a:t>Cocaine addiction can be treated through the use of behavioral therapy. Examples are such as</a:t>
            </a:r>
            <a:r>
              <a:rPr lang="en-US" sz="3600" dirty="0" smtClean="0">
                <a:latin typeface="Times New Roman" panose="02020603050405020304" pitchFamily="18" charset="0"/>
                <a:cs typeface="Times New Roman" panose="02020603050405020304" pitchFamily="18" charset="0"/>
              </a:rPr>
              <a:t>:</a:t>
            </a:r>
          </a:p>
          <a:p>
            <a:pPr marL="0" indent="0">
              <a:buNone/>
            </a:pP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Cognitive-behavioral </a:t>
            </a:r>
            <a:r>
              <a:rPr lang="en-US" sz="3600" dirty="0" smtClean="0">
                <a:latin typeface="Times New Roman" panose="02020603050405020304" pitchFamily="18" charset="0"/>
                <a:cs typeface="Times New Roman" panose="02020603050405020304" pitchFamily="18" charset="0"/>
              </a:rPr>
              <a:t>therapy</a:t>
            </a:r>
          </a:p>
          <a:p>
            <a:pPr marL="0" indent="0">
              <a:buNone/>
            </a:pP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Motivational </a:t>
            </a:r>
            <a:r>
              <a:rPr lang="en-US" sz="3600" dirty="0" smtClean="0">
                <a:latin typeface="Times New Roman" panose="02020603050405020304" pitchFamily="18" charset="0"/>
                <a:cs typeface="Times New Roman" panose="02020603050405020304" pitchFamily="18" charset="0"/>
              </a:rPr>
              <a:t>incentives.</a:t>
            </a:r>
          </a:p>
          <a:p>
            <a:pPr marL="0" indent="0">
              <a:buNone/>
            </a:pP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Therapeutic </a:t>
            </a:r>
            <a:r>
              <a:rPr lang="en-US" sz="3600" dirty="0" smtClean="0">
                <a:latin typeface="Times New Roman" panose="02020603050405020304" pitchFamily="18" charset="0"/>
                <a:cs typeface="Times New Roman" panose="02020603050405020304" pitchFamily="18" charset="0"/>
              </a:rPr>
              <a:t>communities.  </a:t>
            </a:r>
            <a:endParaRPr lang="en-US" sz="3600" dirty="0">
              <a:latin typeface="Times New Roman" panose="02020603050405020304" pitchFamily="18" charset="0"/>
              <a:cs typeface="Times New Roman" panose="02020603050405020304" pitchFamily="18" charset="0"/>
            </a:endParaRPr>
          </a:p>
          <a:p>
            <a:pPr marL="0" indent="0">
              <a:buNone/>
            </a:pPr>
            <a:r>
              <a:rPr lang="en-US" sz="3600" dirty="0">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2673458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Effects of Cocaine Use on Society</a:t>
            </a:r>
          </a:p>
        </p:txBody>
      </p:sp>
      <p:sp>
        <p:nvSpPr>
          <p:cNvPr id="3" name="Content Placeholder 2"/>
          <p:cNvSpPr>
            <a:spLocks noGrp="1"/>
          </p:cNvSpPr>
          <p:nvPr>
            <p:ph idx="1"/>
          </p:nvPr>
        </p:nvSpPr>
        <p:spPr/>
        <p:txBody>
          <a:bodyPr>
            <a:noAutofit/>
          </a:bodyPr>
          <a:lstStyle/>
          <a:p>
            <a:r>
              <a:rPr lang="en-US" sz="3600" dirty="0">
                <a:latin typeface="Times New Roman" panose="02020603050405020304" pitchFamily="18" charset="0"/>
                <a:cs typeface="Times New Roman" panose="02020603050405020304" pitchFamily="18" charset="0"/>
              </a:rPr>
              <a:t>C</a:t>
            </a:r>
            <a:r>
              <a:rPr lang="en-US" sz="3600" dirty="0" smtClean="0">
                <a:latin typeface="Times New Roman" panose="02020603050405020304" pitchFamily="18" charset="0"/>
                <a:cs typeface="Times New Roman" panose="02020603050405020304" pitchFamily="18" charset="0"/>
              </a:rPr>
              <a:t>ocaine </a:t>
            </a:r>
            <a:r>
              <a:rPr lang="en-US" sz="3600" dirty="0">
                <a:latin typeface="Times New Roman" panose="02020603050405020304" pitchFamily="18" charset="0"/>
                <a:cs typeface="Times New Roman" panose="02020603050405020304" pitchFamily="18" charset="0"/>
              </a:rPr>
              <a:t>has far-reaching impacts on the society in general. </a:t>
            </a:r>
            <a:endParaRPr lang="en-US" sz="3600" dirty="0" smtClean="0">
              <a:latin typeface="Times New Roman" panose="02020603050405020304" pitchFamily="18" charset="0"/>
              <a:cs typeface="Times New Roman" panose="02020603050405020304" pitchFamily="18" charset="0"/>
            </a:endParaRPr>
          </a:p>
          <a:p>
            <a:r>
              <a:rPr lang="en-US" sz="3600" dirty="0" smtClean="0">
                <a:latin typeface="Times New Roman" panose="02020603050405020304" pitchFamily="18" charset="0"/>
                <a:cs typeface="Times New Roman" panose="02020603050405020304" pitchFamily="18" charset="0"/>
              </a:rPr>
              <a:t>Some </a:t>
            </a:r>
            <a:r>
              <a:rPr lang="en-US" sz="3600" dirty="0">
                <a:latin typeface="Times New Roman" panose="02020603050405020304" pitchFamily="18" charset="0"/>
                <a:cs typeface="Times New Roman" panose="02020603050405020304" pitchFamily="18" charset="0"/>
              </a:rPr>
              <a:t>of the ways that cocaine addiction impacts the society are such </a:t>
            </a:r>
            <a:r>
              <a:rPr lang="en-US" sz="3600" dirty="0" smtClean="0">
                <a:latin typeface="Times New Roman" panose="02020603050405020304" pitchFamily="18" charset="0"/>
                <a:cs typeface="Times New Roman" panose="02020603050405020304" pitchFamily="18" charset="0"/>
              </a:rPr>
              <a:t>as:</a:t>
            </a:r>
            <a:endParaRPr lang="en-US" sz="3600" dirty="0">
              <a:latin typeface="Times New Roman" panose="02020603050405020304" pitchFamily="18" charset="0"/>
              <a:cs typeface="Times New Roman" panose="02020603050405020304" pitchFamily="18" charset="0"/>
            </a:endParaRPr>
          </a:p>
          <a:p>
            <a:r>
              <a:rPr lang="en-US" sz="3600" dirty="0" smtClean="0">
                <a:latin typeface="Times New Roman" panose="02020603050405020304" pitchFamily="18" charset="0"/>
                <a:cs typeface="Times New Roman" panose="02020603050405020304" pitchFamily="18" charset="0"/>
              </a:rPr>
              <a:t>Aggressive </a:t>
            </a:r>
            <a:r>
              <a:rPr lang="en-US" sz="3600" dirty="0">
                <a:latin typeface="Times New Roman" panose="02020603050405020304" pitchFamily="18" charset="0"/>
                <a:cs typeface="Times New Roman" panose="02020603050405020304" pitchFamily="18" charset="0"/>
              </a:rPr>
              <a:t>or violent behavior due to the cocaine’s stimulant properties.</a:t>
            </a:r>
          </a:p>
          <a:p>
            <a:r>
              <a:rPr lang="en-US" sz="3600" dirty="0" smtClean="0">
                <a:latin typeface="Times New Roman" panose="02020603050405020304" pitchFamily="18" charset="0"/>
                <a:cs typeface="Times New Roman" panose="02020603050405020304" pitchFamily="18" charset="0"/>
              </a:rPr>
              <a:t>Lethal </a:t>
            </a:r>
            <a:r>
              <a:rPr lang="en-US" sz="3600" dirty="0">
                <a:latin typeface="Times New Roman" panose="02020603050405020304" pitchFamily="18" charset="0"/>
                <a:cs typeface="Times New Roman" panose="02020603050405020304" pitchFamily="18" charset="0"/>
              </a:rPr>
              <a:t>accidents while operating machines under intoxication.</a:t>
            </a:r>
          </a:p>
        </p:txBody>
      </p:sp>
    </p:spTree>
    <p:extLst>
      <p:ext uri="{BB962C8B-B14F-4D97-AF65-F5344CB8AC3E}">
        <p14:creationId xmlns:p14="http://schemas.microsoft.com/office/powerpoint/2010/main" val="396265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anose="02020603050405020304" pitchFamily="18" charset="0"/>
                <a:cs typeface="Times New Roman" panose="02020603050405020304" pitchFamily="18" charset="0"/>
              </a:rPr>
              <a:t>Contd. </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r>
              <a:rPr lang="en-US" sz="3600" dirty="0" smtClean="0">
                <a:latin typeface="Times New Roman" panose="02020603050405020304" pitchFamily="18" charset="0"/>
                <a:cs typeface="Times New Roman" panose="02020603050405020304" pitchFamily="18" charset="0"/>
              </a:rPr>
              <a:t>Reduced </a:t>
            </a:r>
            <a:r>
              <a:rPr lang="en-US" sz="3600" dirty="0">
                <a:latin typeface="Times New Roman" panose="02020603050405020304" pitchFamily="18" charset="0"/>
                <a:cs typeface="Times New Roman" panose="02020603050405020304" pitchFamily="18" charset="0"/>
              </a:rPr>
              <a:t>cognitive function, which hampers decision making.</a:t>
            </a:r>
          </a:p>
          <a:p>
            <a:r>
              <a:rPr lang="en-US" sz="3600" dirty="0" smtClean="0">
                <a:latin typeface="Times New Roman" panose="02020603050405020304" pitchFamily="18" charset="0"/>
                <a:cs typeface="Times New Roman" panose="02020603050405020304" pitchFamily="18" charset="0"/>
              </a:rPr>
              <a:t>Decreased </a:t>
            </a:r>
            <a:r>
              <a:rPr lang="en-US" sz="3600" dirty="0">
                <a:latin typeface="Times New Roman" panose="02020603050405020304" pitchFamily="18" charset="0"/>
                <a:cs typeface="Times New Roman" panose="02020603050405020304" pitchFamily="18" charset="0"/>
              </a:rPr>
              <a:t>productivity at the workplaces.</a:t>
            </a:r>
          </a:p>
          <a:p>
            <a:r>
              <a:rPr lang="en-US" sz="3600" dirty="0" smtClean="0">
                <a:latin typeface="Times New Roman" panose="02020603050405020304" pitchFamily="18" charset="0"/>
                <a:cs typeface="Times New Roman" panose="02020603050405020304" pitchFamily="18" charset="0"/>
              </a:rPr>
              <a:t>Increased </a:t>
            </a:r>
            <a:r>
              <a:rPr lang="en-US" sz="3600" dirty="0">
                <a:latin typeface="Times New Roman" panose="02020603050405020304" pitchFamily="18" charset="0"/>
                <a:cs typeface="Times New Roman" panose="02020603050405020304" pitchFamily="18" charset="0"/>
              </a:rPr>
              <a:t>occupational hazards.</a:t>
            </a:r>
          </a:p>
          <a:p>
            <a:r>
              <a:rPr lang="en-US" sz="3600" dirty="0" smtClean="0">
                <a:latin typeface="Times New Roman" panose="02020603050405020304" pitchFamily="18" charset="0"/>
                <a:cs typeface="Times New Roman" panose="02020603050405020304" pitchFamily="18" charset="0"/>
              </a:rPr>
              <a:t>Use </a:t>
            </a:r>
            <a:r>
              <a:rPr lang="en-US" sz="3600" dirty="0">
                <a:latin typeface="Times New Roman" panose="02020603050405020304" pitchFamily="18" charset="0"/>
                <a:cs typeface="Times New Roman" panose="02020603050405020304" pitchFamily="18" charset="0"/>
              </a:rPr>
              <a:t>of taxpayer money, which could otherwise be invested in other projects, to combat cocaine trafficking. </a:t>
            </a:r>
          </a:p>
          <a:p>
            <a:pPr marL="0" indent="0">
              <a:buNone/>
            </a:pPr>
            <a:r>
              <a:rPr lang="en-US" sz="36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432266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r>
              <a:rPr lang="en-US" sz="3200" dirty="0">
                <a:latin typeface="Times New Roman" panose="02020603050405020304" pitchFamily="18" charset="0"/>
                <a:cs typeface="Times New Roman" panose="02020603050405020304" pitchFamily="18" charset="0"/>
              </a:rPr>
              <a:t>Some cutting-edge areas of </a:t>
            </a:r>
            <a:r>
              <a:rPr lang="en-US" sz="3200" dirty="0" smtClean="0">
                <a:latin typeface="Times New Roman" panose="02020603050405020304" pitchFamily="18" charset="0"/>
                <a:cs typeface="Times New Roman" panose="02020603050405020304" pitchFamily="18" charset="0"/>
              </a:rPr>
              <a:t>science ,brain </a:t>
            </a:r>
            <a:r>
              <a:rPr lang="en-US" sz="3200" dirty="0">
                <a:latin typeface="Times New Roman" panose="02020603050405020304" pitchFamily="18" charset="0"/>
                <a:cs typeface="Times New Roman" panose="02020603050405020304" pitchFamily="18" charset="0"/>
              </a:rPr>
              <a:t>imaging and genetics are notably advancing people’s understanding of cocaine addiction. </a:t>
            </a:r>
            <a:endParaRPr lang="en-US" sz="3200" dirty="0" smtClean="0">
              <a:latin typeface="Times New Roman" panose="02020603050405020304" pitchFamily="18" charset="0"/>
              <a:cs typeface="Times New Roman" panose="02020603050405020304" pitchFamily="18" charset="0"/>
            </a:endParaRPr>
          </a:p>
          <a:p>
            <a:pPr marL="0" indent="0">
              <a:buNone/>
            </a:pPr>
            <a:endParaRPr lang="en-US" sz="3200" dirty="0" smtClean="0">
              <a:latin typeface="Times New Roman" panose="02020603050405020304" pitchFamily="18" charset="0"/>
              <a:cs typeface="Times New Roman" panose="02020603050405020304" pitchFamily="18" charset="0"/>
            </a:endParaRPr>
          </a:p>
          <a:p>
            <a:r>
              <a:rPr lang="en-US" sz="3200" dirty="0" smtClean="0">
                <a:latin typeface="Times New Roman" panose="02020603050405020304" pitchFamily="18" charset="0"/>
                <a:cs typeface="Times New Roman" panose="02020603050405020304" pitchFamily="18" charset="0"/>
              </a:rPr>
              <a:t>Researchers </a:t>
            </a:r>
            <a:r>
              <a:rPr lang="en-US" sz="3200" dirty="0">
                <a:latin typeface="Times New Roman" panose="02020603050405020304" pitchFamily="18" charset="0"/>
                <a:cs typeface="Times New Roman" panose="02020603050405020304" pitchFamily="18" charset="0"/>
              </a:rPr>
              <a:t>approximate genetics contribute 42 to 79%of cocaine use, as well as, dependence. </a:t>
            </a:r>
            <a:endParaRPr lang="en-US" sz="3200" dirty="0" smtClean="0">
              <a:latin typeface="Times New Roman" panose="02020603050405020304" pitchFamily="18" charset="0"/>
              <a:cs typeface="Times New Roman" panose="02020603050405020304" pitchFamily="18" charset="0"/>
            </a:endParaRPr>
          </a:p>
          <a:p>
            <a:pPr marL="0" indent="0">
              <a:buNone/>
            </a:pPr>
            <a:endParaRPr lang="en-US" sz="3200" dirty="0" smtClean="0">
              <a:latin typeface="Times New Roman" panose="02020603050405020304" pitchFamily="18" charset="0"/>
              <a:cs typeface="Times New Roman" panose="02020603050405020304" pitchFamily="18" charset="0"/>
            </a:endParaRPr>
          </a:p>
          <a:p>
            <a:r>
              <a:rPr lang="en-US" sz="3200" dirty="0" smtClean="0">
                <a:latin typeface="Times New Roman" panose="02020603050405020304" pitchFamily="18" charset="0"/>
                <a:cs typeface="Times New Roman" panose="02020603050405020304" pitchFamily="18" charset="0"/>
              </a:rPr>
              <a:t>Of </a:t>
            </a:r>
            <a:r>
              <a:rPr lang="en-US" sz="3200" dirty="0">
                <a:latin typeface="Times New Roman" panose="02020603050405020304" pitchFamily="18" charset="0"/>
                <a:cs typeface="Times New Roman" panose="02020603050405020304" pitchFamily="18" charset="0"/>
              </a:rPr>
              <a:t>course, diverse genes are involved.      </a:t>
            </a:r>
          </a:p>
        </p:txBody>
      </p:sp>
    </p:spTree>
    <p:extLst>
      <p:ext uri="{BB962C8B-B14F-4D97-AF65-F5344CB8AC3E}">
        <p14:creationId xmlns:p14="http://schemas.microsoft.com/office/powerpoint/2010/main" val="12987750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Contd.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r>
              <a:rPr lang="en-US" sz="3200" dirty="0">
                <a:latin typeface="Times New Roman" panose="02020603050405020304" pitchFamily="18" charset="0"/>
                <a:cs typeface="Times New Roman" panose="02020603050405020304" pitchFamily="18" charset="0"/>
              </a:rPr>
              <a:t>Unfortunately, cocaine addiction impairs judgement resulting to risky </a:t>
            </a:r>
            <a:r>
              <a:rPr lang="en-US" sz="3200" dirty="0" smtClean="0">
                <a:latin typeface="Times New Roman" panose="02020603050405020304" pitchFamily="18" charset="0"/>
                <a:cs typeface="Times New Roman" panose="02020603050405020304" pitchFamily="18" charset="0"/>
              </a:rPr>
              <a:t>behavior.</a:t>
            </a:r>
          </a:p>
          <a:p>
            <a:endParaRPr lang="en-US" sz="3200" dirty="0">
              <a:latin typeface="Times New Roman" panose="02020603050405020304" pitchFamily="18" charset="0"/>
              <a:cs typeface="Times New Roman" panose="02020603050405020304" pitchFamily="18" charset="0"/>
            </a:endParaRPr>
          </a:p>
          <a:p>
            <a:r>
              <a:rPr lang="en-US" sz="3200" dirty="0" smtClean="0">
                <a:latin typeface="Times New Roman" panose="02020603050405020304" pitchFamily="18" charset="0"/>
                <a:cs typeface="Times New Roman" panose="02020603050405020304" pitchFamily="18" charset="0"/>
              </a:rPr>
              <a:t>This </a:t>
            </a:r>
            <a:r>
              <a:rPr lang="en-US" sz="3200" dirty="0">
                <a:latin typeface="Times New Roman" panose="02020603050405020304" pitchFamily="18" charset="0"/>
                <a:cs typeface="Times New Roman" panose="02020603050405020304" pitchFamily="18" charset="0"/>
              </a:rPr>
              <a:t>makes such users susceptible to </a:t>
            </a:r>
            <a:r>
              <a:rPr lang="en-US" sz="3200" dirty="0" smtClean="0">
                <a:latin typeface="Times New Roman" panose="02020603050405020304" pitchFamily="18" charset="0"/>
                <a:cs typeface="Times New Roman" panose="02020603050405020304" pitchFamily="18" charset="0"/>
              </a:rPr>
              <a:t>infectious </a:t>
            </a:r>
            <a:r>
              <a:rPr lang="en-US" sz="3200" dirty="0" err="1" smtClean="0">
                <a:latin typeface="Times New Roman" panose="02020603050405020304" pitchFamily="18" charset="0"/>
                <a:cs typeface="Times New Roman" panose="02020603050405020304" pitchFamily="18" charset="0"/>
              </a:rPr>
              <a:t>dieseases</a:t>
            </a:r>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like AIDS. </a:t>
            </a:r>
            <a:endParaRPr lang="en-US" sz="3200" dirty="0" smtClean="0">
              <a:latin typeface="Times New Roman" panose="02020603050405020304" pitchFamily="18" charset="0"/>
              <a:cs typeface="Times New Roman" panose="02020603050405020304" pitchFamily="18" charset="0"/>
            </a:endParaRPr>
          </a:p>
          <a:p>
            <a:pPr marL="0" indent="0">
              <a:buNone/>
            </a:pPr>
            <a:endParaRPr lang="en-US" sz="3200" dirty="0" smtClean="0">
              <a:latin typeface="Times New Roman" panose="02020603050405020304" pitchFamily="18" charset="0"/>
              <a:cs typeface="Times New Roman" panose="02020603050405020304" pitchFamily="18" charset="0"/>
            </a:endParaRPr>
          </a:p>
          <a:p>
            <a:r>
              <a:rPr lang="en-US" sz="3200" dirty="0" smtClean="0">
                <a:latin typeface="Times New Roman" panose="02020603050405020304" pitchFamily="18" charset="0"/>
                <a:cs typeface="Times New Roman" panose="02020603050405020304" pitchFamily="18" charset="0"/>
              </a:rPr>
              <a:t>Putting </a:t>
            </a:r>
            <a:r>
              <a:rPr lang="en-US" sz="3200" dirty="0">
                <a:latin typeface="Times New Roman" panose="02020603050405020304" pitchFamily="18" charset="0"/>
                <a:cs typeface="Times New Roman" panose="02020603050405020304" pitchFamily="18" charset="0"/>
              </a:rPr>
              <a:t>into consideration all the negative effects of cocaine, it should be avoided at all costs. </a:t>
            </a:r>
          </a:p>
        </p:txBody>
      </p:sp>
    </p:spTree>
    <p:extLst>
      <p:ext uri="{BB962C8B-B14F-4D97-AF65-F5344CB8AC3E}">
        <p14:creationId xmlns:p14="http://schemas.microsoft.com/office/powerpoint/2010/main" val="40836872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anose="02020603050405020304" pitchFamily="18" charset="0"/>
                <a:cs typeface="Times New Roman" panose="02020603050405020304" pitchFamily="18" charset="0"/>
              </a:rPr>
              <a:t>References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r>
              <a:rPr lang="en-US" sz="3200" dirty="0">
                <a:latin typeface="Times New Roman" panose="02020603050405020304" pitchFamily="18" charset="0"/>
                <a:cs typeface="Times New Roman" panose="02020603050405020304" pitchFamily="18" charset="0"/>
              </a:rPr>
              <a:t>Ellinwood, E. H., &amp; </a:t>
            </a:r>
            <a:r>
              <a:rPr lang="en-US" sz="3200" dirty="0" err="1">
                <a:latin typeface="Times New Roman" panose="02020603050405020304" pitchFamily="18" charset="0"/>
                <a:cs typeface="Times New Roman" panose="02020603050405020304" pitchFamily="18" charset="0"/>
              </a:rPr>
              <a:t>Kilbey</a:t>
            </a:r>
            <a:r>
              <a:rPr lang="en-US" sz="3200" dirty="0">
                <a:latin typeface="Times New Roman" panose="02020603050405020304" pitchFamily="18" charset="0"/>
                <a:cs typeface="Times New Roman" panose="02020603050405020304" pitchFamily="18" charset="0"/>
              </a:rPr>
              <a:t>, M. M. </a:t>
            </a:r>
            <a:r>
              <a:rPr lang="en-US" sz="3200" dirty="0" smtClean="0">
                <a:latin typeface="Times New Roman" panose="02020603050405020304" pitchFamily="18" charset="0"/>
                <a:cs typeface="Times New Roman" panose="02020603050405020304" pitchFamily="18" charset="0"/>
              </a:rPr>
              <a:t>(2012). </a:t>
            </a:r>
            <a:r>
              <a:rPr lang="en-US" sz="3200" i="1" dirty="0">
                <a:latin typeface="Times New Roman" panose="02020603050405020304" pitchFamily="18" charset="0"/>
                <a:cs typeface="Times New Roman" panose="02020603050405020304" pitchFamily="18" charset="0"/>
              </a:rPr>
              <a:t>Cocaine and Other Stimulants</a:t>
            </a:r>
            <a:r>
              <a:rPr lang="en-US" sz="3200" dirty="0">
                <a:latin typeface="Times New Roman" panose="02020603050405020304" pitchFamily="18" charset="0"/>
                <a:cs typeface="Times New Roman" panose="02020603050405020304" pitchFamily="18" charset="0"/>
              </a:rPr>
              <a:t>. Boston, MA: Springer US</a:t>
            </a:r>
            <a:r>
              <a:rPr lang="en-US" sz="3200" dirty="0" smtClean="0">
                <a:latin typeface="Times New Roman" panose="02020603050405020304" pitchFamily="18" charset="0"/>
                <a:cs typeface="Times New Roman" panose="02020603050405020304" pitchFamily="18" charset="0"/>
              </a:rPr>
              <a:t>.</a:t>
            </a:r>
          </a:p>
          <a:p>
            <a:r>
              <a:rPr lang="en-US" sz="3200" dirty="0">
                <a:latin typeface="Times New Roman" panose="02020603050405020304" pitchFamily="18" charset="0"/>
                <a:cs typeface="Times New Roman" panose="02020603050405020304" pitchFamily="18" charset="0"/>
              </a:rPr>
              <a:t>Lowinson, J. H. (2005). </a:t>
            </a:r>
            <a:r>
              <a:rPr lang="en-US" sz="3200" i="1" dirty="0">
                <a:latin typeface="Times New Roman" panose="02020603050405020304" pitchFamily="18" charset="0"/>
                <a:cs typeface="Times New Roman" panose="02020603050405020304" pitchFamily="18" charset="0"/>
              </a:rPr>
              <a:t>Substance abuse: A comprehensive textbook</a:t>
            </a:r>
            <a:r>
              <a:rPr lang="en-US" sz="3200" dirty="0">
                <a:latin typeface="Times New Roman" panose="02020603050405020304" pitchFamily="18" charset="0"/>
                <a:cs typeface="Times New Roman" panose="02020603050405020304" pitchFamily="18" charset="0"/>
              </a:rPr>
              <a:t>. Philadelphia: Lippincott Williams &amp; Wilkins</a:t>
            </a:r>
            <a:r>
              <a:rPr lang="en-US" sz="3200" dirty="0" smtClean="0">
                <a:latin typeface="Times New Roman" panose="02020603050405020304" pitchFamily="18" charset="0"/>
                <a:cs typeface="Times New Roman" panose="02020603050405020304" pitchFamily="18" charset="0"/>
              </a:rPr>
              <a:t>.</a:t>
            </a:r>
          </a:p>
          <a:p>
            <a:r>
              <a:rPr lang="en-US" sz="3200" dirty="0">
                <a:latin typeface="Times New Roman" panose="02020603050405020304" pitchFamily="18" charset="0"/>
                <a:cs typeface="Times New Roman" panose="02020603050405020304" pitchFamily="18" charset="0"/>
              </a:rPr>
              <a:t>Erickson, C. K. (2018). </a:t>
            </a:r>
            <a:r>
              <a:rPr lang="en-US" sz="3200" i="1" dirty="0">
                <a:latin typeface="Times New Roman" panose="02020603050405020304" pitchFamily="18" charset="0"/>
                <a:cs typeface="Times New Roman" panose="02020603050405020304" pitchFamily="18" charset="0"/>
              </a:rPr>
              <a:t>The science of addiction: From neurobiology to treatment</a:t>
            </a:r>
            <a:r>
              <a:rPr lang="en-US" sz="3200" dirty="0">
                <a:latin typeface="Times New Roman" panose="02020603050405020304" pitchFamily="18" charset="0"/>
                <a:cs typeface="Times New Roman" panose="02020603050405020304" pitchFamily="18" charset="0"/>
              </a:rPr>
              <a:t>. New York : W.W. Norton &amp; </a:t>
            </a:r>
            <a:r>
              <a:rPr lang="en-US" sz="3200" dirty="0" smtClean="0">
                <a:latin typeface="Times New Roman" panose="02020603050405020304" pitchFamily="18" charset="0"/>
                <a:cs typeface="Times New Roman" panose="02020603050405020304" pitchFamily="18" charset="0"/>
              </a:rPr>
              <a:t>Company. </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351707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600</TotalTime>
  <Words>1775</Words>
  <Application>Microsoft Office PowerPoint</Application>
  <PresentationFormat>Widescreen</PresentationFormat>
  <Paragraphs>141</Paragraphs>
  <Slides>17</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Times New Roman</vt:lpstr>
      <vt:lpstr>Trebuchet MS</vt:lpstr>
      <vt:lpstr>Wingdings 3</vt:lpstr>
      <vt:lpstr>Facet</vt:lpstr>
      <vt:lpstr>Impact of Cocaine on the Central Nervous System</vt:lpstr>
      <vt:lpstr>Introduction </vt:lpstr>
      <vt:lpstr>Cocaine as a Stimulant</vt:lpstr>
      <vt:lpstr>How do individuals use cocaine?</vt:lpstr>
      <vt:lpstr>Why People Begin Abusing Cocaine</vt:lpstr>
      <vt:lpstr>Cocaine and the Nervous System</vt:lpstr>
      <vt:lpstr>How Cocaine Produces its Effects?</vt:lpstr>
      <vt:lpstr>Contd. </vt:lpstr>
      <vt:lpstr>Contd.</vt:lpstr>
      <vt:lpstr>How Cocaine Use Results to Addiction</vt:lpstr>
      <vt:lpstr>Contd. </vt:lpstr>
      <vt:lpstr>Treatment for Cocaine Addiction</vt:lpstr>
      <vt:lpstr>Effects of Cocaine Use on Society</vt:lpstr>
      <vt:lpstr>Contd. </vt:lpstr>
      <vt:lpstr>Conclusion</vt:lpstr>
      <vt:lpstr>Contd. </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Impact of Cocaine on the Central Nervous System</dc:title>
  <dc:creator>Admin</dc:creator>
  <cp:lastModifiedBy>Admin</cp:lastModifiedBy>
  <cp:revision>64</cp:revision>
  <dcterms:created xsi:type="dcterms:W3CDTF">2018-04-01T13:44:31Z</dcterms:created>
  <dcterms:modified xsi:type="dcterms:W3CDTF">2018-04-02T02:49:18Z</dcterms:modified>
</cp:coreProperties>
</file>